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48" r:id="rId5"/>
    <p:sldMasterId id="2147483702" r:id="rId6"/>
    <p:sldMasterId id="2147483714" r:id="rId7"/>
  </p:sldMasterIdLst>
  <p:notesMasterIdLst>
    <p:notesMasterId r:id="rId61"/>
  </p:notesMasterIdLst>
  <p:sldIdLst>
    <p:sldId id="257" r:id="rId8"/>
    <p:sldId id="256" r:id="rId9"/>
    <p:sldId id="266" r:id="rId10"/>
    <p:sldId id="267"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274" r:id="rId32"/>
    <p:sldId id="275" r:id="rId33"/>
    <p:sldId id="276" r:id="rId34"/>
    <p:sldId id="277" r:id="rId35"/>
    <p:sldId id="278" r:id="rId36"/>
    <p:sldId id="279" r:id="rId37"/>
    <p:sldId id="280"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273" r:id="rId58"/>
    <p:sldId id="301" r:id="rId59"/>
    <p:sldId id="263"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738D"/>
    <a:srgbClr val="84171A"/>
    <a:srgbClr val="D6BE7A"/>
    <a:srgbClr val="B15651"/>
    <a:srgbClr val="C6AB5C"/>
    <a:srgbClr val="616F57"/>
    <a:srgbClr val="F1BE7A"/>
    <a:srgbClr val="B56C3B"/>
    <a:srgbClr val="FF99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0995" autoAdjust="0"/>
  </p:normalViewPr>
  <p:slideViewPr>
    <p:cSldViewPr>
      <p:cViewPr>
        <p:scale>
          <a:sx n="60" d="100"/>
          <a:sy n="60" d="100"/>
        </p:scale>
        <p:origin x="-1134" y="-4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5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09B837-AA71-4970-94CE-9B23F95640DC}" type="datetimeFigureOut">
              <a:rPr lang="en-US" smtClean="0"/>
              <a:t>1/30/2015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3B8D11-1ACD-4BF3-B2F2-CEBC4BC9ADAB}" type="slidenum">
              <a:rPr lang="en-US" smtClean="0"/>
              <a:t>‹#›</a:t>
            </a:fld>
            <a:endParaRPr lang="en-US" dirty="0"/>
          </a:p>
        </p:txBody>
      </p:sp>
    </p:spTree>
    <p:extLst>
      <p:ext uri="{BB962C8B-B14F-4D97-AF65-F5344CB8AC3E}">
        <p14:creationId xmlns:p14="http://schemas.microsoft.com/office/powerpoint/2010/main" val="438690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9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EA04E-3C7C-4FBD-B92F-C69FC2C5EBC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535572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9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EA04E-3C7C-4FBD-B92F-C69FC2C5EBCD}"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289472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9275"/>
          </a:xfrm>
        </p:spPr>
      </p:sp>
      <p:sp>
        <p:nvSpPr>
          <p:cNvPr id="3" name="Notes Placeholder 2"/>
          <p:cNvSpPr>
            <a:spLocks noGrp="1"/>
          </p:cNvSpPr>
          <p:nvPr>
            <p:ph type="body" idx="1"/>
          </p:nvPr>
        </p:nvSpPr>
        <p:spPr/>
        <p:txBody>
          <a:bodyPr/>
          <a:lstStyle/>
          <a:p>
            <a:r>
              <a:rPr lang="en-US" dirty="0" smtClean="0"/>
              <a:t>2014 Reimbursement data? </a:t>
            </a:r>
            <a:endParaRPr lang="en-US" dirty="0"/>
          </a:p>
        </p:txBody>
      </p:sp>
      <p:sp>
        <p:nvSpPr>
          <p:cNvPr id="4" name="Slide Number Placeholder 3"/>
          <p:cNvSpPr>
            <a:spLocks noGrp="1"/>
          </p:cNvSpPr>
          <p:nvPr>
            <p:ph type="sldNum" sz="quarter" idx="10"/>
          </p:nvPr>
        </p:nvSpPr>
        <p:spPr/>
        <p:txBody>
          <a:bodyPr/>
          <a:lstStyle/>
          <a:p>
            <a:fld id="{AB3EA04E-3C7C-4FBD-B92F-C69FC2C5EBCD}"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628530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9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EA04E-3C7C-4FBD-B92F-C69FC2C5EBCD}"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095840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9275"/>
          </a:xfrm>
        </p:spPr>
      </p:sp>
      <p:sp>
        <p:nvSpPr>
          <p:cNvPr id="3" name="Notes Placeholder 2"/>
          <p:cNvSpPr>
            <a:spLocks noGrp="1"/>
          </p:cNvSpPr>
          <p:nvPr>
            <p:ph type="body" idx="1"/>
          </p:nvPr>
        </p:nvSpPr>
        <p:spPr/>
        <p:txBody>
          <a:bodyPr/>
          <a:lstStyle/>
          <a:p>
            <a:r>
              <a:rPr lang="en-US" dirty="0" smtClean="0"/>
              <a:t>**Nashville</a:t>
            </a:r>
            <a:r>
              <a:rPr lang="en-US" baseline="0" dirty="0" smtClean="0"/>
              <a:t> numbers are not only for Park Center. They represent multiple community providers</a:t>
            </a:r>
            <a:endParaRPr lang="en-US" dirty="0"/>
          </a:p>
        </p:txBody>
      </p:sp>
      <p:sp>
        <p:nvSpPr>
          <p:cNvPr id="4" name="Slide Number Placeholder 3"/>
          <p:cNvSpPr>
            <a:spLocks noGrp="1"/>
          </p:cNvSpPr>
          <p:nvPr>
            <p:ph type="sldNum" sz="quarter" idx="10"/>
          </p:nvPr>
        </p:nvSpPr>
        <p:spPr/>
        <p:txBody>
          <a:bodyPr/>
          <a:lstStyle/>
          <a:p>
            <a:fld id="{AB3EA04E-3C7C-4FBD-B92F-C69FC2C5EBCD}"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710512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9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EA04E-3C7C-4FBD-B92F-C69FC2C5EBCD}"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651066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9275"/>
          </a:xfrm>
        </p:spPr>
      </p:sp>
      <p:sp>
        <p:nvSpPr>
          <p:cNvPr id="3" name="Notes Placeholder 2"/>
          <p:cNvSpPr>
            <a:spLocks noGrp="1"/>
          </p:cNvSpPr>
          <p:nvPr>
            <p:ph type="body" idx="1"/>
          </p:nvPr>
        </p:nvSpPr>
        <p:spPr/>
        <p:txBody>
          <a:bodyPr/>
          <a:lstStyle/>
          <a:p>
            <a:r>
              <a:rPr lang="en-US" b="0" dirty="0" smtClean="0"/>
              <a:t>States reporting Medicaid reimbursements</a:t>
            </a:r>
            <a:r>
              <a:rPr lang="en-US" b="0" baseline="0" dirty="0" smtClean="0"/>
              <a:t> </a:t>
            </a:r>
          </a:p>
          <a:p>
            <a:r>
              <a:rPr lang="en-US" sz="1200" b="0" i="0" u="none" strike="noStrike" kern="1200" dirty="0" smtClean="0">
                <a:solidFill>
                  <a:schemeClr val="tx1"/>
                </a:solidFill>
                <a:effectLst/>
                <a:latin typeface="+mn-lt"/>
                <a:ea typeface="+mn-ea"/>
                <a:cs typeface="+mn-cs"/>
              </a:rPr>
              <a:t>Alaska,</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Arkansas,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Florida,</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Georgia,</a:t>
            </a:r>
            <a:r>
              <a:rPr lang="en-US" b="0" dirty="0" smtClean="0"/>
              <a:t> </a:t>
            </a:r>
            <a:r>
              <a:rPr lang="en-US" sz="1200" b="0" i="0" u="none" strike="noStrike" kern="1200" dirty="0" smtClean="0">
                <a:solidFill>
                  <a:schemeClr val="tx1"/>
                </a:solidFill>
                <a:effectLst/>
                <a:latin typeface="+mn-lt"/>
                <a:ea typeface="+mn-ea"/>
                <a:cs typeface="+mn-cs"/>
              </a:rPr>
              <a:t>Kansas,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Missouri,</a:t>
            </a:r>
            <a:r>
              <a:rPr lang="en-US" b="0" dirty="0" smtClean="0"/>
              <a:t> </a:t>
            </a:r>
            <a:r>
              <a:rPr lang="en-US" sz="1200" b="0" i="0" u="none" strike="noStrike" kern="1200" dirty="0" smtClean="0">
                <a:solidFill>
                  <a:schemeClr val="tx1"/>
                </a:solidFill>
                <a:effectLst/>
                <a:latin typeface="+mn-lt"/>
                <a:ea typeface="+mn-ea"/>
                <a:cs typeface="+mn-cs"/>
              </a:rPr>
              <a:t>Nebraska,</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North Carolina,</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Tennessee, Washington</a:t>
            </a:r>
            <a:r>
              <a:rPr lang="en-US" b="0" dirty="0" smtClean="0"/>
              <a:t> </a:t>
            </a:r>
            <a:endParaRPr lang="en-US" b="0" dirty="0"/>
          </a:p>
        </p:txBody>
      </p:sp>
      <p:sp>
        <p:nvSpPr>
          <p:cNvPr id="4" name="Slide Number Placeholder 3"/>
          <p:cNvSpPr>
            <a:spLocks noGrp="1"/>
          </p:cNvSpPr>
          <p:nvPr>
            <p:ph type="sldNum" sz="quarter" idx="10"/>
          </p:nvPr>
        </p:nvSpPr>
        <p:spPr/>
        <p:txBody>
          <a:bodyPr/>
          <a:lstStyle/>
          <a:p>
            <a:fld id="{AB3EA04E-3C7C-4FBD-B92F-C69FC2C5EBCD}"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537186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9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bg2">
                    <a:lumMod val="25000"/>
                  </a:schemeClr>
                </a:solidFill>
                <a:latin typeface="+mn-lt"/>
                <a:ea typeface="+mn-ea"/>
                <a:cs typeface="+mn-cs"/>
              </a:rPr>
              <a:t>Reduces recidivism, prevents incarceration, saves money </a:t>
            </a:r>
            <a:r>
              <a:rPr lang="en-US" sz="1200" b="1" kern="1200" dirty="0" smtClean="0">
                <a:solidFill>
                  <a:schemeClr val="bg2">
                    <a:lumMod val="25000"/>
                  </a:schemeClr>
                </a:solidFill>
                <a:latin typeface="+mn-lt"/>
                <a:ea typeface="+mn-ea"/>
                <a:cs typeface="+mn-cs"/>
              </a:rPr>
              <a:t>for states and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bg2">
                  <a:lumMod val="2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bg2">
                    <a:lumMod val="25000"/>
                  </a:schemeClr>
                </a:solidFill>
                <a:latin typeface="+mn-lt"/>
                <a:ea typeface="+mn-ea"/>
                <a:cs typeface="+mn-cs"/>
              </a:rPr>
              <a:t>I removed the last bullet (SOAR TA Center issue brief on criminal justice collaborations) to mention during facilitation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bg2">
                    <a:lumMod val="25000"/>
                  </a:schemeClr>
                </a:solidFill>
                <a:latin typeface="+mn-lt"/>
                <a:ea typeface="+mn-ea"/>
                <a:cs typeface="+mn-cs"/>
              </a:rPr>
              <a:t>Updated 12/19/14 - DW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bg2">
                  <a:lumMod val="25000"/>
                </a:schemeClr>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3EA04E-3C7C-4FBD-B92F-C69FC2C5EBCD}"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280052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9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EA04E-3C7C-4FBD-B92F-C69FC2C5EBC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821003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9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EA04E-3C7C-4FBD-B92F-C69FC2C5EBC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878646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695A92-0B05-465F-A443-3995AB202485}" type="slidenum">
              <a:rPr lang="en-US" smtClean="0">
                <a:solidFill>
                  <a:prstClr val="black"/>
                </a:solidFill>
              </a:rPr>
              <a:pPr/>
              <a:t>32</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NC Coalition to End Homelessness</a:t>
            </a:r>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9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EA04E-3C7C-4FBD-B92F-C69FC2C5EBC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972210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2772"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prstClr val="black"/>
                </a:solidFill>
              </a:rPr>
              <a:t>NC Coalition to End Homelessness</a:t>
            </a:r>
          </a:p>
        </p:txBody>
      </p:sp>
      <p:sp>
        <p:nvSpPr>
          <p:cNvPr id="3277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7FEAE2-B8E5-4482-B95C-749DC1FB0419}" type="slidenum">
              <a:rPr lang="en-US" smtClean="0">
                <a:solidFill>
                  <a:prstClr val="black"/>
                </a:solidFill>
              </a:rPr>
              <a:pPr fontAlgn="base">
                <a:spcBef>
                  <a:spcPct val="0"/>
                </a:spcBef>
                <a:spcAft>
                  <a:spcPct val="0"/>
                </a:spcAft>
                <a:defRPr/>
              </a:pPr>
              <a:t>34</a:t>
            </a:fld>
            <a:endParaRPr lang="en-US" dirty="0" smtClean="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7892"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prstClr val="black"/>
                </a:solidFill>
              </a:rPr>
              <a:t>NC Coalition to End Homelessness</a:t>
            </a:r>
          </a:p>
        </p:txBody>
      </p:sp>
      <p:sp>
        <p:nvSpPr>
          <p:cNvPr id="3789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31E92D-CB04-460B-93EB-7DF84FBCF05E}" type="slidenum">
              <a:rPr lang="en-US" smtClean="0">
                <a:solidFill>
                  <a:prstClr val="black"/>
                </a:solidFill>
              </a:rPr>
              <a:pPr fontAlgn="base">
                <a:spcBef>
                  <a:spcPct val="0"/>
                </a:spcBef>
                <a:spcAft>
                  <a:spcPct val="0"/>
                </a:spcAft>
                <a:defRPr/>
              </a:pPr>
              <a:t>35</a:t>
            </a:fld>
            <a:endParaRPr lang="en-US" dirty="0" smtClean="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8916"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prstClr val="black"/>
                </a:solidFill>
              </a:rPr>
              <a:t>NC Coalition to End Homelessness</a:t>
            </a:r>
          </a:p>
        </p:txBody>
      </p:sp>
      <p:sp>
        <p:nvSpPr>
          <p:cNvPr id="3891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EC9DA3-EEDB-4E0C-827A-C63C0A198C70}" type="slidenum">
              <a:rPr lang="en-US" smtClean="0">
                <a:solidFill>
                  <a:prstClr val="black"/>
                </a:solidFill>
              </a:rPr>
              <a:pPr fontAlgn="base">
                <a:spcBef>
                  <a:spcPct val="0"/>
                </a:spcBef>
                <a:spcAft>
                  <a:spcPct val="0"/>
                </a:spcAft>
                <a:defRPr/>
              </a:pPr>
              <a:t>36</a:t>
            </a:fld>
            <a:endParaRPr lang="en-US" dirty="0" smtClean="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695A92-0B05-465F-A443-3995AB202485}" type="slidenum">
              <a:rPr lang="en-US" smtClean="0">
                <a:solidFill>
                  <a:prstClr val="black"/>
                </a:solidFill>
              </a:rPr>
              <a:pPr/>
              <a:t>38</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NC Coalition to End Homelessness</a:t>
            </a:r>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695A92-0B05-465F-A443-3995AB202485}" type="slidenum">
              <a:rPr lang="en-US" smtClean="0">
                <a:solidFill>
                  <a:prstClr val="black"/>
                </a:solidFill>
              </a:rPr>
              <a:pPr/>
              <a:t>39</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NC Coalition to End Homelessness</a:t>
            </a:r>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695A92-0B05-465F-A443-3995AB202485}" type="slidenum">
              <a:rPr lang="en-US" smtClean="0">
                <a:solidFill>
                  <a:prstClr val="black"/>
                </a:solidFill>
              </a:rPr>
              <a:pPr/>
              <a:t>40</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NC Coalition to End Homelessness</a:t>
            </a:r>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9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EA04E-3C7C-4FBD-B92F-C69FC2C5EBC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309211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9275"/>
          </a:xfrm>
        </p:spPr>
      </p:sp>
      <p:sp>
        <p:nvSpPr>
          <p:cNvPr id="3" name="Notes Placeholder 2"/>
          <p:cNvSpPr>
            <a:spLocks noGrp="1"/>
          </p:cNvSpPr>
          <p:nvPr>
            <p:ph type="body" idx="1"/>
          </p:nvPr>
        </p:nvSpPr>
        <p:spPr/>
        <p:txBody>
          <a:bodyPr/>
          <a:lstStyle/>
          <a:p>
            <a:r>
              <a:rPr lang="en-US" dirty="0" smtClean="0"/>
              <a:t>PATH provides outreach and supportive services for adults with serious mental illness or substance use disorders who are experiencing or at risk of homelessness. </a:t>
            </a:r>
          </a:p>
          <a:p>
            <a:endParaRPr lang="en-US" dirty="0" smtClean="0"/>
          </a:p>
          <a:p>
            <a:r>
              <a:rPr lang="en-US" dirty="0" smtClean="0"/>
              <a:t>SOAR</a:t>
            </a:r>
            <a:r>
              <a:rPr lang="en-US" baseline="0" dirty="0" smtClean="0"/>
              <a:t> is in PATH contracts in: Michigan, California, Montana, Tennessee, Georgia, West Virginia (pending), (others??) </a:t>
            </a:r>
          </a:p>
          <a:p>
            <a:endParaRPr lang="en-US" baseline="0" dirty="0" smtClean="0"/>
          </a:p>
          <a:p>
            <a:r>
              <a:rPr lang="en-US" baseline="0" dirty="0" smtClean="0"/>
              <a:t>The PATH Director is the STL in </a:t>
            </a:r>
            <a:r>
              <a:rPr lang="en-US" dirty="0" smtClean="0"/>
              <a:t>about half of all </a:t>
            </a:r>
            <a:r>
              <a:rPr lang="en-US" baseline="0" dirty="0" smtClean="0"/>
              <a:t>states. </a:t>
            </a:r>
          </a:p>
          <a:p>
            <a:endParaRPr lang="en-US" baseline="0" dirty="0" smtClean="0"/>
          </a:p>
          <a:p>
            <a:r>
              <a:rPr lang="en-US" baseline="0" dirty="0" smtClean="0"/>
              <a:t>Beneficial to have the State PATH contact on the state steering committee.</a:t>
            </a:r>
            <a:endParaRPr lang="en-US" dirty="0" smtClean="0"/>
          </a:p>
          <a:p>
            <a:endParaRPr lang="en-US" dirty="0"/>
          </a:p>
        </p:txBody>
      </p:sp>
      <p:sp>
        <p:nvSpPr>
          <p:cNvPr id="4" name="Slide Number Placeholder 3"/>
          <p:cNvSpPr>
            <a:spLocks noGrp="1"/>
          </p:cNvSpPr>
          <p:nvPr>
            <p:ph type="sldNum" sz="quarter" idx="10"/>
          </p:nvPr>
        </p:nvSpPr>
        <p:spPr/>
        <p:txBody>
          <a:bodyPr/>
          <a:lstStyle/>
          <a:p>
            <a:fld id="{AB3EA04E-3C7C-4FBD-B92F-C69FC2C5EBC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32864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9275"/>
          </a:xfrm>
        </p:spPr>
      </p:sp>
      <p:sp>
        <p:nvSpPr>
          <p:cNvPr id="3" name="Notes Placeholder 2"/>
          <p:cNvSpPr>
            <a:spLocks noGrp="1"/>
          </p:cNvSpPr>
          <p:nvPr>
            <p:ph type="body" idx="1"/>
          </p:nvPr>
        </p:nvSpPr>
        <p:spPr/>
        <p:txBody>
          <a:bodyPr/>
          <a:lstStyle/>
          <a:p>
            <a:r>
              <a:rPr lang="en-US" dirty="0" smtClean="0"/>
              <a:t>MHBG - funds priority treatment and support services not covered by Medicaid, Medicare or private insurance for low income individuals that demonstrate success in improving outcomes and/or supporting recovery</a:t>
            </a:r>
          </a:p>
          <a:p>
            <a:endParaRPr lang="en-US" dirty="0" smtClean="0"/>
          </a:p>
          <a:p>
            <a:pPr defTabSz="931774">
              <a:defRPr/>
            </a:pPr>
            <a:r>
              <a:rPr lang="en-US" dirty="0" smtClean="0"/>
              <a:t>CABHI – Purpose is to build/strengthen infrastructure and treatment systems, so that individuals who are experiencing homelessness have better access to housing, treatment, and mainstream benefits. Funds dedicated SOAR benefits specialists in Colorado, Connecticut, Nebraska, and New Mexico.</a:t>
            </a:r>
          </a:p>
          <a:p>
            <a:pPr defTabSz="931774">
              <a:buFont typeface="Arial" pitchFamily="34" charset="0"/>
              <a:buChar char="•"/>
              <a:defRPr/>
            </a:pPr>
            <a:endParaRPr lang="en-US" dirty="0" smtClean="0"/>
          </a:p>
          <a:p>
            <a:pPr defTabSz="931774">
              <a:defRPr/>
            </a:pPr>
            <a:r>
              <a:rPr lang="en-US" dirty="0" smtClean="0"/>
              <a:t>Olmstead – Funds are administered by SAMHSA which provides funds to states (usually the Department of Mental Health). In North Carolina, the SOAR Coordinator (state coordination) is funded by Olmstead. In Maine, SOAR coordination is being funded thru Olmstead as well as PATH finders and peer navigators. </a:t>
            </a:r>
          </a:p>
          <a:p>
            <a:pPr defTabSz="931774">
              <a:defRPr/>
            </a:pPr>
            <a:endParaRPr lang="en-US" dirty="0" smtClean="0"/>
          </a:p>
          <a:p>
            <a:pPr defTabSz="931774">
              <a:defRPr/>
            </a:pPr>
            <a:r>
              <a:rPr lang="en-US" dirty="0" smtClean="0"/>
              <a:t>Adult Treatment Drug Courts - Nevada utilizes this grant to fund a SOAR benefits specialist in the court system.</a:t>
            </a:r>
          </a:p>
          <a:p>
            <a:endParaRPr lang="en-US" dirty="0"/>
          </a:p>
        </p:txBody>
      </p:sp>
      <p:sp>
        <p:nvSpPr>
          <p:cNvPr id="4" name="Slide Number Placeholder 3"/>
          <p:cNvSpPr>
            <a:spLocks noGrp="1"/>
          </p:cNvSpPr>
          <p:nvPr>
            <p:ph type="sldNum" sz="quarter" idx="10"/>
          </p:nvPr>
        </p:nvSpPr>
        <p:spPr/>
        <p:txBody>
          <a:bodyPr/>
          <a:lstStyle/>
          <a:p>
            <a:fld id="{AB3EA04E-3C7C-4FBD-B92F-C69FC2C5EBC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320721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9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EA04E-3C7C-4FBD-B92F-C69FC2C5EBC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523467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9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EA04E-3C7C-4FBD-B92F-C69FC2C5EBCD}"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19952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9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EA04E-3C7C-4FBD-B92F-C69FC2C5EBC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427818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9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EA04E-3C7C-4FBD-B92F-C69FC2C5EBC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469299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9020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dirty="0">
              <a:solidFill>
                <a:srgbClr val="4B3122"/>
              </a:solidFill>
            </a:endParaRPr>
          </a:p>
        </p:txBody>
      </p:sp>
      <p:sp>
        <p:nvSpPr>
          <p:cNvPr id="12" name="Footer Placeholder 11"/>
          <p:cNvSpPr>
            <a:spLocks noGrp="1"/>
          </p:cNvSpPr>
          <p:nvPr>
            <p:ph type="ftr" sz="quarter" idx="17"/>
          </p:nvPr>
        </p:nvSpPr>
        <p:spPr/>
        <p:txBody>
          <a:bodyPr rtlCol="0"/>
          <a:lstStyle/>
          <a:p>
            <a:endParaRPr lang="en-US" dirty="0">
              <a:solidFill>
                <a:srgbClr val="4B3122"/>
              </a:solidFill>
            </a:endParaRPr>
          </a:p>
        </p:txBody>
      </p:sp>
    </p:spTree>
    <p:extLst>
      <p:ext uri="{BB962C8B-B14F-4D97-AF65-F5344CB8AC3E}">
        <p14:creationId xmlns:p14="http://schemas.microsoft.com/office/powerpoint/2010/main" val="371998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1"/>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dirty="0">
              <a:solidFill>
                <a:srgbClr val="4B3122"/>
              </a:solidFill>
            </a:endParaRPr>
          </a:p>
        </p:txBody>
      </p:sp>
      <p:sp>
        <p:nvSpPr>
          <p:cNvPr id="14" name="Footer Placeholder 13"/>
          <p:cNvSpPr>
            <a:spLocks noGrp="1"/>
          </p:cNvSpPr>
          <p:nvPr>
            <p:ph type="ftr" sz="quarter" idx="17"/>
          </p:nvPr>
        </p:nvSpPr>
        <p:spPr/>
        <p:txBody>
          <a:bodyPr rtlCol="0"/>
          <a:lstStyle/>
          <a:p>
            <a:endParaRPr lang="en-US" dirty="0">
              <a:solidFill>
                <a:srgbClr val="4B3122"/>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578010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solidFill>
                <a:srgbClr val="4B3122"/>
              </a:solidFill>
            </a:endParaRPr>
          </a:p>
        </p:txBody>
      </p:sp>
      <p:sp>
        <p:nvSpPr>
          <p:cNvPr id="4" name="Footer Placeholder 3"/>
          <p:cNvSpPr>
            <a:spLocks noGrp="1"/>
          </p:cNvSpPr>
          <p:nvPr>
            <p:ph type="ftr" sz="quarter" idx="11"/>
          </p:nvPr>
        </p:nvSpPr>
        <p:spPr/>
        <p:txBody>
          <a:bodyPr/>
          <a:lstStyle/>
          <a:p>
            <a:endParaRPr lang="en-US" dirty="0">
              <a:solidFill>
                <a:srgbClr val="4B3122"/>
              </a:solidFill>
            </a:endParaRPr>
          </a:p>
        </p:txBody>
      </p:sp>
    </p:spTree>
    <p:extLst>
      <p:ext uri="{BB962C8B-B14F-4D97-AF65-F5344CB8AC3E}">
        <p14:creationId xmlns:p14="http://schemas.microsoft.com/office/powerpoint/2010/main" val="439698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4B3122"/>
              </a:solidFill>
            </a:endParaRPr>
          </a:p>
        </p:txBody>
      </p:sp>
      <p:sp>
        <p:nvSpPr>
          <p:cNvPr id="3" name="Footer Placeholder 2"/>
          <p:cNvSpPr>
            <a:spLocks noGrp="1"/>
          </p:cNvSpPr>
          <p:nvPr>
            <p:ph type="ftr" sz="quarter" idx="11"/>
          </p:nvPr>
        </p:nvSpPr>
        <p:spPr/>
        <p:txBody>
          <a:bodyPr/>
          <a:lstStyle/>
          <a:p>
            <a:endParaRPr lang="en-US" dirty="0">
              <a:solidFill>
                <a:srgbClr val="4B3122"/>
              </a:solidFill>
            </a:endParaRPr>
          </a:p>
        </p:txBody>
      </p:sp>
      <p:sp>
        <p:nvSpPr>
          <p:cNvPr id="5" name="Rectangle 6"/>
          <p:cNvSpPr txBox="1">
            <a:spLocks noChangeArrowheads="1"/>
          </p:cNvSpPr>
          <p:nvPr userDrawn="1"/>
        </p:nvSpPr>
        <p:spPr bwMode="auto">
          <a:xfrm>
            <a:off x="457200" y="6400800"/>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40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34E434F0-71D8-4FE8-8F45-052631D39EAF}" type="slidenum">
              <a:rPr lang="en-US" smtClean="0"/>
              <a:pPr>
                <a:defRPr/>
              </a:pPr>
              <a:t>‹#›</a:t>
            </a:fld>
            <a:endParaRPr lang="en-US" dirty="0"/>
          </a:p>
        </p:txBody>
      </p:sp>
    </p:spTree>
    <p:extLst>
      <p:ext uri="{BB962C8B-B14F-4D97-AF65-F5344CB8AC3E}">
        <p14:creationId xmlns:p14="http://schemas.microsoft.com/office/powerpoint/2010/main" val="41700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dirty="0">
              <a:solidFill>
                <a:srgbClr val="4B3122"/>
              </a:solidFill>
            </a:endParaRPr>
          </a:p>
        </p:txBody>
      </p:sp>
      <p:sp>
        <p:nvSpPr>
          <p:cNvPr id="6" name="Footer Placeholder 5"/>
          <p:cNvSpPr>
            <a:spLocks noGrp="1"/>
          </p:cNvSpPr>
          <p:nvPr>
            <p:ph type="ftr" sz="quarter" idx="11"/>
          </p:nvPr>
        </p:nvSpPr>
        <p:spPr/>
        <p:txBody>
          <a:bodyPr/>
          <a:lstStyle/>
          <a:p>
            <a:endParaRPr lang="en-US" dirty="0">
              <a:solidFill>
                <a:srgbClr val="4B3122"/>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250251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2" name="Date Placeholder 11"/>
          <p:cNvSpPr>
            <a:spLocks noGrp="1"/>
          </p:cNvSpPr>
          <p:nvPr>
            <p:ph type="dt" sz="half" idx="10"/>
          </p:nvPr>
        </p:nvSpPr>
        <p:spPr>
          <a:xfrm>
            <a:off x="6248400" y="6248401"/>
            <a:ext cx="2667000" cy="365125"/>
          </a:xfrm>
        </p:spPr>
        <p:txBody>
          <a:bodyPr rtlCol="0"/>
          <a:lstStyle/>
          <a:p>
            <a:endParaRPr lang="en-US" dirty="0">
              <a:solidFill>
                <a:srgbClr val="4B3122"/>
              </a:solidFill>
            </a:endParaRPr>
          </a:p>
        </p:txBody>
      </p:sp>
      <p:sp>
        <p:nvSpPr>
          <p:cNvPr id="14" name="Footer Placeholder 13"/>
          <p:cNvSpPr>
            <a:spLocks noGrp="1"/>
          </p:cNvSpPr>
          <p:nvPr>
            <p:ph type="ftr" sz="quarter" idx="12"/>
          </p:nvPr>
        </p:nvSpPr>
        <p:spPr>
          <a:xfrm>
            <a:off x="1600200" y="6248207"/>
            <a:ext cx="4572000" cy="365125"/>
          </a:xfrm>
        </p:spPr>
        <p:txBody>
          <a:bodyPr rtlCol="0"/>
          <a:lstStyle/>
          <a:p>
            <a:endParaRPr lang="en-US" dirty="0">
              <a:solidFill>
                <a:srgbClr val="4B3122"/>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
        <p:nvSpPr>
          <p:cNvPr id="15" name="Rectangle 6"/>
          <p:cNvSpPr txBox="1">
            <a:spLocks noChangeArrowheads="1"/>
          </p:cNvSpPr>
          <p:nvPr userDrawn="1"/>
        </p:nvSpPr>
        <p:spPr bwMode="auto">
          <a:xfrm>
            <a:off x="457200" y="6400800"/>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40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34E434F0-71D8-4FE8-8F45-052631D39EAF}" type="slidenum">
              <a:rPr lang="en-US" smtClean="0"/>
              <a:pPr>
                <a:defRPr/>
              </a:pPr>
              <a:t>‹#›</a:t>
            </a:fld>
            <a:endParaRPr lang="en-US" dirty="0"/>
          </a:p>
        </p:txBody>
      </p:sp>
    </p:spTree>
    <p:extLst>
      <p:ext uri="{BB962C8B-B14F-4D97-AF65-F5344CB8AC3E}">
        <p14:creationId xmlns:p14="http://schemas.microsoft.com/office/powerpoint/2010/main" val="38100062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solidFill>
                <a:srgbClr val="4B3122"/>
              </a:solidFill>
            </a:endParaRPr>
          </a:p>
        </p:txBody>
      </p:sp>
      <p:sp>
        <p:nvSpPr>
          <p:cNvPr id="5" name="Footer Placeholder 4"/>
          <p:cNvSpPr>
            <a:spLocks noGrp="1"/>
          </p:cNvSpPr>
          <p:nvPr>
            <p:ph type="ftr" sz="quarter" idx="11"/>
          </p:nvPr>
        </p:nvSpPr>
        <p:spPr/>
        <p:txBody>
          <a:bodyPr/>
          <a:lstStyle/>
          <a:p>
            <a:endParaRPr lang="en-US" dirty="0">
              <a:solidFill>
                <a:srgbClr val="4B3122"/>
              </a:solidFill>
            </a:endParaRPr>
          </a:p>
        </p:txBody>
      </p:sp>
    </p:spTree>
    <p:extLst>
      <p:ext uri="{BB962C8B-B14F-4D97-AF65-F5344CB8AC3E}">
        <p14:creationId xmlns:p14="http://schemas.microsoft.com/office/powerpoint/2010/main" val="4205083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1"/>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1"/>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3"/>
            <a:ext cx="2209800" cy="365125"/>
          </a:xfrm>
        </p:spPr>
        <p:txBody>
          <a:bodyPr/>
          <a:lstStyle/>
          <a:p>
            <a:endParaRPr lang="en-US" dirty="0">
              <a:solidFill>
                <a:srgbClr val="4B3122"/>
              </a:solidFill>
            </a:endParaRPr>
          </a:p>
        </p:txBody>
      </p:sp>
      <p:sp>
        <p:nvSpPr>
          <p:cNvPr id="5" name="Footer Placeholder 4"/>
          <p:cNvSpPr>
            <a:spLocks noGrp="1"/>
          </p:cNvSpPr>
          <p:nvPr>
            <p:ph type="ftr" sz="quarter" idx="11"/>
          </p:nvPr>
        </p:nvSpPr>
        <p:spPr>
          <a:xfrm>
            <a:off x="457201" y="6248208"/>
            <a:ext cx="5573483" cy="365125"/>
          </a:xfrm>
        </p:spPr>
        <p:txBody>
          <a:bodyPr/>
          <a:lstStyle/>
          <a:p>
            <a:endParaRPr lang="en-US" dirty="0">
              <a:solidFill>
                <a:srgbClr val="4B3122"/>
              </a:solidFill>
            </a:endParaRPr>
          </a:p>
        </p:txBody>
      </p:sp>
      <p:sp>
        <p:nvSpPr>
          <p:cNvPr id="7" name="Rectangle 6"/>
          <p:cNvSpPr/>
          <p:nvPr/>
        </p:nvSpPr>
        <p:spPr bwMode="white">
          <a:xfrm>
            <a:off x="6096319"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8" name="Rectangle 7"/>
          <p:cNvSpPr/>
          <p:nvPr/>
        </p:nvSpPr>
        <p:spPr>
          <a:xfrm>
            <a:off x="6142039"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6" name="Slide Number Placeholder 5"/>
          <p:cNvSpPr>
            <a:spLocks noGrp="1"/>
          </p:cNvSpPr>
          <p:nvPr>
            <p:ph type="sldNum" sz="quarter" idx="12"/>
          </p:nvPr>
        </p:nvSpPr>
        <p:spPr>
          <a:xfrm rot="5400000">
            <a:off x="5989639" y="144463"/>
            <a:ext cx="533400" cy="244476"/>
          </a:xfrm>
          <a:prstGeom prst="rect">
            <a:avLst/>
          </a:prstGeom>
        </p:spPr>
        <p:txBody>
          <a:bodyPr/>
          <a:lstStyle/>
          <a:p>
            <a:fld id="{F0C94032-CD4C-4C25-B0C2-CEC720522D92}" type="slidenum">
              <a:rPr lang="en-US" smtClean="0"/>
              <a:pPr/>
              <a:t>‹#›</a:t>
            </a:fld>
            <a:endParaRPr lang="en-US" dirty="0"/>
          </a:p>
        </p:txBody>
      </p:sp>
      <p:sp>
        <p:nvSpPr>
          <p:cNvPr id="10" name="Rectangle 6"/>
          <p:cNvSpPr txBox="1">
            <a:spLocks noChangeArrowheads="1"/>
          </p:cNvSpPr>
          <p:nvPr userDrawn="1"/>
        </p:nvSpPr>
        <p:spPr bwMode="auto">
          <a:xfrm>
            <a:off x="457200" y="6400800"/>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40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34E434F0-71D8-4FE8-8F45-052631D39EAF}" type="slidenum">
              <a:rPr lang="en-US" smtClean="0"/>
              <a:pPr>
                <a:defRPr/>
              </a:pPr>
              <a:t>‹#›</a:t>
            </a:fld>
            <a:endParaRPr lang="en-US" dirty="0"/>
          </a:p>
        </p:txBody>
      </p:sp>
    </p:spTree>
    <p:extLst>
      <p:ext uri="{BB962C8B-B14F-4D97-AF65-F5344CB8AC3E}">
        <p14:creationId xmlns:p14="http://schemas.microsoft.com/office/powerpoint/2010/main" val="72954361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H:\SOAR\PowerPoints\Transparent Logos\SAMHSA Logos_b_nobg.png"/>
          <p:cNvPicPr>
            <a:picLocks noChangeAspect="1" noChangeArrowheads="1"/>
          </p:cNvPicPr>
          <p:nvPr userDrawn="1"/>
        </p:nvPicPr>
        <p:blipFill>
          <a:blip r:embed="rId2" cstate="print"/>
          <a:srcRect/>
          <a:stretch>
            <a:fillRect/>
          </a:stretch>
        </p:blipFill>
        <p:spPr bwMode="auto">
          <a:xfrm>
            <a:off x="8080076" y="6415164"/>
            <a:ext cx="984848" cy="420439"/>
          </a:xfrm>
          <a:prstGeom prst="rect">
            <a:avLst/>
          </a:prstGeom>
          <a:noFill/>
        </p:spPr>
      </p:pic>
      <p:pic>
        <p:nvPicPr>
          <p:cNvPr id="11" name="DF33BF50-97C7-4A61-BF9D-5DF49DF9E58F" descr="8319B7E3-74A7-4122-BF0E-71E24930490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298" y="131722"/>
            <a:ext cx="2215753" cy="88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p:cNvSpPr txBox="1">
            <a:spLocks noChangeArrowheads="1"/>
          </p:cNvSpPr>
          <p:nvPr userDrawn="1"/>
        </p:nvSpPr>
        <p:spPr bwMode="auto">
          <a:xfrm>
            <a:off x="457200" y="6400800"/>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40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34E434F0-71D8-4FE8-8F45-052631D39EAF}" type="slidenum">
              <a:rPr lang="en-US" smtClean="0"/>
              <a:pPr>
                <a:defRPr/>
              </a:pPr>
              <a:t>‹#›</a:t>
            </a:fld>
            <a:endParaRPr lang="en-US" dirty="0"/>
          </a:p>
        </p:txBody>
      </p:sp>
    </p:spTree>
    <p:extLst>
      <p:ext uri="{BB962C8B-B14F-4D97-AF65-F5344CB8AC3E}">
        <p14:creationId xmlns:p14="http://schemas.microsoft.com/office/powerpoint/2010/main" val="626432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71728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PT Template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1636776" y="2174875"/>
            <a:ext cx="7315200" cy="1470025"/>
          </a:xfrm>
        </p:spPr>
        <p:txBody>
          <a:bodyPr/>
          <a:lstStyle>
            <a:lvl1pPr algn="l">
              <a:defRPr sz="4000">
                <a:solidFill>
                  <a:srgbClr val="336600"/>
                </a:solidFill>
              </a:defRPr>
            </a:lvl1pPr>
          </a:lstStyle>
          <a:p>
            <a:r>
              <a:rPr lang="en-US" dirty="0"/>
              <a:t>Click to edit Master title style</a:t>
            </a:r>
          </a:p>
        </p:txBody>
      </p:sp>
      <p:sp>
        <p:nvSpPr>
          <p:cNvPr id="3076" name="Rectangle 4"/>
          <p:cNvSpPr>
            <a:spLocks noGrp="1" noChangeArrowheads="1"/>
          </p:cNvSpPr>
          <p:nvPr>
            <p:ph type="subTitle" idx="1"/>
          </p:nvPr>
        </p:nvSpPr>
        <p:spPr>
          <a:xfrm>
            <a:off x="2704402" y="4151376"/>
            <a:ext cx="6400800" cy="1371600"/>
          </a:xfrm>
        </p:spPr>
        <p:txBody>
          <a:bodyPr/>
          <a:lstStyle>
            <a:lvl1pPr marL="0" indent="0" algn="r">
              <a:buFontTx/>
              <a:buNone/>
              <a:defRPr>
                <a:solidFill>
                  <a:schemeClr val="tx1"/>
                </a:solidFill>
              </a:defRPr>
            </a:lvl1pPr>
          </a:lstStyle>
          <a:p>
            <a:r>
              <a:rPr lang="en-US" dirty="0"/>
              <a:t>Click to edit Master subtitle style</a:t>
            </a:r>
          </a:p>
        </p:txBody>
      </p:sp>
    </p:spTree>
    <p:extLst>
      <p:ext uri="{BB962C8B-B14F-4D97-AF65-F5344CB8AC3E}">
        <p14:creationId xmlns:p14="http://schemas.microsoft.com/office/powerpoint/2010/main" val="9426359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6"/>
          <p:cNvSpPr txBox="1">
            <a:spLocks noChangeArrowheads="1"/>
          </p:cNvSpPr>
          <p:nvPr userDrawn="1"/>
        </p:nvSpPr>
        <p:spPr bwMode="auto">
          <a:xfrm>
            <a:off x="457200" y="6400800"/>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40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34E434F0-71D8-4FE8-8F45-052631D39EAF}" type="slidenum">
              <a:rPr lang="en-US" smtClean="0"/>
              <a:pPr>
                <a:defRPr/>
              </a:pPr>
              <a:t>‹#›</a:t>
            </a:fld>
            <a:endParaRPr lang="en-US" dirty="0"/>
          </a:p>
        </p:txBody>
      </p:sp>
    </p:spTree>
    <p:extLst>
      <p:ext uri="{BB962C8B-B14F-4D97-AF65-F5344CB8AC3E}">
        <p14:creationId xmlns:p14="http://schemas.microsoft.com/office/powerpoint/2010/main" val="316975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93107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37529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57619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10" name="Rectangle 6"/>
          <p:cNvSpPr txBox="1">
            <a:spLocks noChangeArrowheads="1"/>
          </p:cNvSpPr>
          <p:nvPr userDrawn="1"/>
        </p:nvSpPr>
        <p:spPr bwMode="auto">
          <a:xfrm>
            <a:off x="457200" y="6400800"/>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40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34E434F0-71D8-4FE8-8F45-052631D39EAF}" type="slidenum">
              <a:rPr lang="en-US" smtClean="0"/>
              <a:pPr>
                <a:defRPr/>
              </a:pPr>
              <a:t>‹#›</a:t>
            </a:fld>
            <a:endParaRPr lang="en-US" dirty="0"/>
          </a:p>
        </p:txBody>
      </p:sp>
    </p:spTree>
    <p:extLst>
      <p:ext uri="{BB962C8B-B14F-4D97-AF65-F5344CB8AC3E}">
        <p14:creationId xmlns:p14="http://schemas.microsoft.com/office/powerpoint/2010/main" val="1825695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solidFill>
                <a:srgbClr val="344068"/>
              </a:solidFill>
            </a:endParaRPr>
          </a:p>
        </p:txBody>
      </p:sp>
      <p:sp>
        <p:nvSpPr>
          <p:cNvPr id="10" name="Rectangle 6"/>
          <p:cNvSpPr txBox="1">
            <a:spLocks noChangeArrowheads="1"/>
          </p:cNvSpPr>
          <p:nvPr userDrawn="1"/>
        </p:nvSpPr>
        <p:spPr bwMode="auto">
          <a:xfrm>
            <a:off x="457200" y="6400800"/>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40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34E434F0-71D8-4FE8-8F45-052631D39EAF}" type="slidenum">
              <a:rPr lang="en-US" smtClean="0"/>
              <a:pPr>
                <a:defRPr/>
              </a:pPr>
              <a:t>‹#›</a:t>
            </a:fld>
            <a:endParaRPr lang="en-US" dirty="0"/>
          </a:p>
        </p:txBody>
      </p:sp>
    </p:spTree>
    <p:extLst>
      <p:ext uri="{BB962C8B-B14F-4D97-AF65-F5344CB8AC3E}">
        <p14:creationId xmlns:p14="http://schemas.microsoft.com/office/powerpoint/2010/main" val="3088249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6"/>
          <p:cNvSpPr txBox="1">
            <a:spLocks noChangeArrowheads="1"/>
          </p:cNvSpPr>
          <p:nvPr userDrawn="1"/>
        </p:nvSpPr>
        <p:spPr bwMode="auto">
          <a:xfrm>
            <a:off x="457200" y="6400800"/>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40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34E434F0-71D8-4FE8-8F45-052631D39EAF}" type="slidenum">
              <a:rPr lang="en-US" smtClean="0"/>
              <a:pPr>
                <a:defRPr/>
              </a:pPr>
              <a:t>‹#›</a:t>
            </a:fld>
            <a:endParaRPr lang="en-US" dirty="0"/>
          </a:p>
        </p:txBody>
      </p:sp>
    </p:spTree>
    <p:extLst>
      <p:ext uri="{BB962C8B-B14F-4D97-AF65-F5344CB8AC3E}">
        <p14:creationId xmlns:p14="http://schemas.microsoft.com/office/powerpoint/2010/main" val="1949561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59140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6"/>
          <p:cNvSpPr txBox="1">
            <a:spLocks noChangeArrowheads="1"/>
          </p:cNvSpPr>
          <p:nvPr userDrawn="1"/>
        </p:nvSpPr>
        <p:spPr bwMode="auto">
          <a:xfrm>
            <a:off x="457200" y="6400800"/>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40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34E434F0-71D8-4FE8-8F45-052631D39EAF}" type="slidenum">
              <a:rPr lang="en-US" smtClean="0"/>
              <a:pPr>
                <a:defRPr/>
              </a:pPr>
              <a:t>‹#›</a:t>
            </a:fld>
            <a:endParaRPr lang="en-US" dirty="0"/>
          </a:p>
        </p:txBody>
      </p:sp>
    </p:spTree>
    <p:extLst>
      <p:ext uri="{BB962C8B-B14F-4D97-AF65-F5344CB8AC3E}">
        <p14:creationId xmlns:p14="http://schemas.microsoft.com/office/powerpoint/2010/main" val="421481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491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23692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35808"/>
            <a:ext cx="8229600" cy="777240"/>
          </a:xfrm>
        </p:spPr>
        <p:txBody>
          <a:bodyPr/>
          <a:lstStyle>
            <a:lvl1pPr>
              <a:defRPr>
                <a:solidFill>
                  <a:srgbClr val="3366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094498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7986528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39"/>
            <a:ext cx="5867400" cy="365125"/>
          </a:xfrm>
        </p:spPr>
        <p:txBody>
          <a:bodyPr/>
          <a:lstStyle>
            <a:lvl1pPr algn="r">
              <a:defRPr>
                <a:solidFill>
                  <a:schemeClr val="tx2"/>
                </a:solidFill>
              </a:defRPr>
            </a:lvl1pPr>
          </a:lstStyle>
          <a:p>
            <a:endParaRPr lang="en-US" dirty="0">
              <a:solidFill>
                <a:srgbClr val="EBDDC3"/>
              </a:solidFill>
            </a:endParaRPr>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F0C94032-CD4C-4C25-B0C2-CEC720522D92}" type="slidenum">
              <a:rPr lang="en-US" smtClean="0">
                <a:solidFill>
                  <a:srgbClr val="EBDDC3"/>
                </a:solidFill>
              </a:rPr>
              <a:pPr/>
              <a:t>‹#›</a:t>
            </a:fld>
            <a:endParaRPr lang="en-US" dirty="0">
              <a:solidFill>
                <a:srgbClr val="EBDDC3"/>
              </a:solidFill>
            </a:endParaRPr>
          </a:p>
        </p:txBody>
      </p:sp>
      <p:sp>
        <p:nvSpPr>
          <p:cNvPr id="12" name="Rectangle 6"/>
          <p:cNvSpPr txBox="1">
            <a:spLocks noChangeArrowheads="1"/>
          </p:cNvSpPr>
          <p:nvPr userDrawn="1"/>
        </p:nvSpPr>
        <p:spPr bwMode="auto">
          <a:xfrm>
            <a:off x="457200" y="6400800"/>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40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34E434F0-71D8-4FE8-8F45-052631D39EAF}" type="slidenum">
              <a:rPr lang="en-US" smtClean="0"/>
              <a:pPr>
                <a:defRPr/>
              </a:pPr>
              <a:t>‹#›</a:t>
            </a:fld>
            <a:endParaRPr lang="en-US" dirty="0"/>
          </a:p>
        </p:txBody>
      </p:sp>
    </p:spTree>
    <p:extLst>
      <p:ext uri="{BB962C8B-B14F-4D97-AF65-F5344CB8AC3E}">
        <p14:creationId xmlns:p14="http://schemas.microsoft.com/office/powerpoint/2010/main" val="1170314119"/>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dirty="0">
              <a:solidFill>
                <a:srgbClr val="4B3122"/>
              </a:solidFill>
            </a:endParaRPr>
          </a:p>
        </p:txBody>
      </p:sp>
      <p:sp>
        <p:nvSpPr>
          <p:cNvPr id="5" name="Footer Placeholder 4"/>
          <p:cNvSpPr>
            <a:spLocks noGrp="1"/>
          </p:cNvSpPr>
          <p:nvPr>
            <p:ph type="ftr" sz="quarter" idx="11"/>
          </p:nvPr>
        </p:nvSpPr>
        <p:spPr/>
        <p:txBody>
          <a:bodyPr/>
          <a:lstStyle/>
          <a:p>
            <a:endParaRPr lang="en-US" dirty="0">
              <a:solidFill>
                <a:srgbClr val="4B3122"/>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07288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dirty="0">
              <a:solidFill>
                <a:srgbClr val="4B3122"/>
              </a:solidFill>
            </a:endParaRPr>
          </a:p>
        </p:txBody>
      </p:sp>
      <p:sp>
        <p:nvSpPr>
          <p:cNvPr id="14" name="Footer Placeholder 13"/>
          <p:cNvSpPr>
            <a:spLocks noGrp="1"/>
          </p:cNvSpPr>
          <p:nvPr>
            <p:ph type="ftr" sz="quarter" idx="12"/>
          </p:nvPr>
        </p:nvSpPr>
        <p:spPr/>
        <p:txBody>
          <a:bodyPr/>
          <a:lstStyle/>
          <a:p>
            <a:endParaRPr lang="en-US" dirty="0">
              <a:solidFill>
                <a:srgbClr val="4B3122"/>
              </a:solidFill>
            </a:endParaRPr>
          </a:p>
        </p:txBody>
      </p:sp>
      <p:sp>
        <p:nvSpPr>
          <p:cNvPr id="10" name="Rectangle 6"/>
          <p:cNvSpPr txBox="1">
            <a:spLocks noChangeArrowheads="1"/>
          </p:cNvSpPr>
          <p:nvPr userDrawn="1"/>
        </p:nvSpPr>
        <p:spPr bwMode="auto">
          <a:xfrm>
            <a:off x="457200" y="6400800"/>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40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34E434F0-71D8-4FE8-8F45-052631D39EAF}" type="slidenum">
              <a:rPr lang="en-US" smtClean="0"/>
              <a:pPr>
                <a:defRPr/>
              </a:pPr>
              <a:t>‹#›</a:t>
            </a:fld>
            <a:endParaRPr lang="en-US" dirty="0"/>
          </a:p>
        </p:txBody>
      </p:sp>
    </p:spTree>
    <p:extLst>
      <p:ext uri="{BB962C8B-B14F-4D97-AF65-F5344CB8AC3E}">
        <p14:creationId xmlns:p14="http://schemas.microsoft.com/office/powerpoint/2010/main" val="187582452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1BD012-390E-48D3-842D-97B5C0A25776}" type="slidenum">
              <a:rPr lang="en-US"/>
              <a:pPr>
                <a:defRPr/>
              </a:pPr>
              <a:t>‹#›</a:t>
            </a:fld>
            <a:endParaRPr lang="en-US" dirty="0"/>
          </a:p>
        </p:txBody>
      </p:sp>
      <p:pic>
        <p:nvPicPr>
          <p:cNvPr id="1029" name="Picture 6" descr="PPT Templa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6" r:id="rId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PPT Template3.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274638"/>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2" name="Rectangle 3"/>
          <p:cNvSpPr>
            <a:spLocks noGrp="1" noChangeArrowheads="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6"/>
          <p:cNvSpPr txBox="1">
            <a:spLocks noChangeArrowheads="1"/>
          </p:cNvSpPr>
          <p:nvPr userDrawn="1"/>
        </p:nvSpPr>
        <p:spPr bwMode="auto">
          <a:xfrm>
            <a:off x="457200" y="6400800"/>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40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34E434F0-71D8-4FE8-8F45-052631D39EA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7" r:id="rId1"/>
    <p:sldLayoutId id="2147483672" r:id="rId2"/>
    <p:sldLayoutId id="2147483673" r:id="rId3"/>
    <p:sldLayoutId id="2147483674" r:id="rId4"/>
    <p:sldLayoutId id="2147483675"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336600"/>
        </a:buClr>
        <a:buSzPct val="80000"/>
        <a:buChar char="•"/>
        <a:defRPr sz="3200" b="0">
          <a:solidFill>
            <a:schemeClr val="tx1"/>
          </a:solidFill>
          <a:latin typeface="+mn-lt"/>
          <a:ea typeface="+mn-ea"/>
          <a:cs typeface="+mn-cs"/>
        </a:defRPr>
      </a:lvl1pPr>
      <a:lvl2pPr marL="742950" indent="-285750" algn="l" rtl="0" eaLnBrk="0" fontAlgn="base" hangingPunct="0">
        <a:spcBef>
          <a:spcPct val="10000"/>
        </a:spcBef>
        <a:spcAft>
          <a:spcPct val="0"/>
        </a:spcAft>
        <a:buClr>
          <a:srgbClr val="336600"/>
        </a:buClr>
        <a:buSzPct val="80000"/>
        <a:buChar char="•"/>
        <a:defRPr sz="2800" i="1">
          <a:solidFill>
            <a:schemeClr val="tx1"/>
          </a:solidFill>
          <a:latin typeface="+mn-lt"/>
        </a:defRPr>
      </a:lvl2pPr>
      <a:lvl3pPr marL="1143000" indent="-228600" algn="l" rtl="0" eaLnBrk="0" fontAlgn="base" hangingPunct="0">
        <a:spcBef>
          <a:spcPct val="10000"/>
        </a:spcBef>
        <a:spcAft>
          <a:spcPct val="0"/>
        </a:spcAft>
        <a:buClr>
          <a:srgbClr val="336600"/>
        </a:buClr>
        <a:buSzPct val="80000"/>
        <a:buChar char="•"/>
        <a:defRPr sz="2400" b="0">
          <a:solidFill>
            <a:schemeClr val="tx1"/>
          </a:solidFill>
          <a:latin typeface="+mn-lt"/>
        </a:defRPr>
      </a:lvl3pPr>
      <a:lvl4pPr marL="1600200" indent="-228600" algn="l" rtl="0" eaLnBrk="0" fontAlgn="base" hangingPunct="0">
        <a:spcBef>
          <a:spcPct val="10000"/>
        </a:spcBef>
        <a:spcAft>
          <a:spcPct val="0"/>
        </a:spcAft>
        <a:buClr>
          <a:srgbClr val="336600"/>
        </a:buClr>
        <a:buSzPct val="80000"/>
        <a:buChar char="•"/>
        <a:defRPr sz="2000" b="0" i="1">
          <a:solidFill>
            <a:schemeClr val="tx1"/>
          </a:solidFill>
          <a:latin typeface="+mn-lt"/>
        </a:defRPr>
      </a:lvl4pPr>
      <a:lvl5pPr marL="2057400" indent="-228600" algn="l" rtl="0" eaLnBrk="0" fontAlgn="base" hangingPunct="0">
        <a:spcBef>
          <a:spcPct val="10000"/>
        </a:spcBef>
        <a:spcAft>
          <a:spcPct val="0"/>
        </a:spcAft>
        <a:buClr>
          <a:srgbClr val="336600"/>
        </a:buClr>
        <a:buSzPct val="80000"/>
        <a:buChar char="•"/>
        <a:defRPr sz="2000" b="0">
          <a:solidFill>
            <a:schemeClr val="tx1"/>
          </a:solidFill>
          <a:latin typeface="+mn-lt"/>
        </a:defRPr>
      </a:lvl5pPr>
      <a:lvl6pPr marL="2514600" indent="-228600" algn="l" rtl="0" fontAlgn="base">
        <a:spcBef>
          <a:spcPct val="10000"/>
        </a:spcBef>
        <a:spcAft>
          <a:spcPct val="0"/>
        </a:spcAft>
        <a:buClr>
          <a:srgbClr val="669900"/>
        </a:buClr>
        <a:buChar char="•"/>
        <a:defRPr sz="2000" b="1">
          <a:solidFill>
            <a:schemeClr val="tx1"/>
          </a:solidFill>
          <a:latin typeface="+mn-lt"/>
        </a:defRPr>
      </a:lvl6pPr>
      <a:lvl7pPr marL="2971800" indent="-228600" algn="l" rtl="0" fontAlgn="base">
        <a:spcBef>
          <a:spcPct val="10000"/>
        </a:spcBef>
        <a:spcAft>
          <a:spcPct val="0"/>
        </a:spcAft>
        <a:buClr>
          <a:srgbClr val="669900"/>
        </a:buClr>
        <a:buChar char="•"/>
        <a:defRPr sz="2000" b="1">
          <a:solidFill>
            <a:schemeClr val="tx1"/>
          </a:solidFill>
          <a:latin typeface="+mn-lt"/>
        </a:defRPr>
      </a:lvl7pPr>
      <a:lvl8pPr marL="3429000" indent="-228600" algn="l" rtl="0" fontAlgn="base">
        <a:spcBef>
          <a:spcPct val="10000"/>
        </a:spcBef>
        <a:spcAft>
          <a:spcPct val="0"/>
        </a:spcAft>
        <a:buClr>
          <a:srgbClr val="669900"/>
        </a:buClr>
        <a:buChar char="•"/>
        <a:defRPr sz="2000" b="1">
          <a:solidFill>
            <a:schemeClr val="tx1"/>
          </a:solidFill>
          <a:latin typeface="+mn-lt"/>
        </a:defRPr>
      </a:lvl8pPr>
      <a:lvl9pPr marL="3886200" indent="-228600" algn="l" rtl="0" fontAlgn="base">
        <a:spcBef>
          <a:spcPct val="10000"/>
        </a:spcBef>
        <a:spcAft>
          <a:spcPct val="0"/>
        </a:spcAft>
        <a:buClr>
          <a:srgbClr val="669900"/>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1"/>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endParaRPr lang="en-US" dirty="0">
              <a:solidFill>
                <a:srgbClr val="4B3122"/>
              </a:solidFill>
              <a:latin typeface="Tw Cen MT"/>
            </a:endParaRPr>
          </a:p>
        </p:txBody>
      </p:sp>
      <p:sp>
        <p:nvSpPr>
          <p:cNvPr id="3" name="Footer Placeholder 2"/>
          <p:cNvSpPr>
            <a:spLocks noGrp="1"/>
          </p:cNvSpPr>
          <p:nvPr>
            <p:ph type="ftr" sz="quarter" idx="3"/>
          </p:nvPr>
        </p:nvSpPr>
        <p:spPr>
          <a:xfrm>
            <a:off x="609601" y="6248207"/>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4B3122"/>
              </a:solidFill>
              <a:latin typeface="Tw Cen MT"/>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590549" y="1280160"/>
            <a:ext cx="8553451"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0" name="Rectangle 6"/>
          <p:cNvSpPr txBox="1">
            <a:spLocks noChangeArrowheads="1"/>
          </p:cNvSpPr>
          <p:nvPr userDrawn="1"/>
        </p:nvSpPr>
        <p:spPr bwMode="auto">
          <a:xfrm>
            <a:off x="457200" y="6400800"/>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40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34E434F0-71D8-4FE8-8F45-052631D39EAF}" type="slidenum">
              <a:rPr lang="en-US" smtClean="0"/>
              <a:pPr>
                <a:defRPr/>
              </a:pPr>
              <a:t>‹#›</a:t>
            </a:fld>
            <a:endParaRPr lang="en-US" dirty="0"/>
          </a:p>
        </p:txBody>
      </p:sp>
    </p:spTree>
    <p:extLst>
      <p:ext uri="{BB962C8B-B14F-4D97-AF65-F5344CB8AC3E}">
        <p14:creationId xmlns:p14="http://schemas.microsoft.com/office/powerpoint/2010/main" val="207303279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fontAlgn="auto">
              <a:spcBef>
                <a:spcPts val="0"/>
              </a:spcBef>
              <a:spcAft>
                <a:spcPts val="0"/>
              </a:spcAft>
            </a:pPr>
            <a:endParaRPr lang="en-US" dirty="0">
              <a:latin typeface="Calibri"/>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fontAlgn="auto">
              <a:spcBef>
                <a:spcPts val="0"/>
              </a:spcBef>
              <a:spcAft>
                <a:spcPts val="0"/>
              </a:spcAft>
            </a:pPr>
            <a:endParaRPr lang="en-US" dirty="0">
              <a:latin typeface="Calibri"/>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6"/>
          <p:cNvSpPr txBox="1">
            <a:spLocks noChangeArrowheads="1"/>
          </p:cNvSpPr>
          <p:nvPr userDrawn="1"/>
        </p:nvSpPr>
        <p:spPr bwMode="auto">
          <a:xfrm>
            <a:off x="457200" y="6400800"/>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40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34E434F0-71D8-4FE8-8F45-052631D39EAF}" type="slidenum">
              <a:rPr lang="en-US" smtClean="0"/>
              <a:pPr>
                <a:defRPr/>
              </a:pPr>
              <a:t>‹#›</a:t>
            </a:fld>
            <a:endParaRPr lang="en-US" dirty="0"/>
          </a:p>
        </p:txBody>
      </p:sp>
    </p:spTree>
    <p:extLst>
      <p:ext uri="{BB962C8B-B14F-4D97-AF65-F5344CB8AC3E}">
        <p14:creationId xmlns:p14="http://schemas.microsoft.com/office/powerpoint/2010/main" val="80235022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hyperlink" Target="http://www.facebook.com/SOARWorks" TargetMode="External"/><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11.png"/><Relationship Id="rId4" Type="http://schemas.openxmlformats.org/officeDocument/2006/relationships/hyperlink" Target="http://www.twitter.com/SOARWorks"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hyperlink" Target="mailto:klupfer@prainc.com" TargetMode="External"/><Relationship Id="rId2" Type="http://schemas.openxmlformats.org/officeDocument/2006/relationships/hyperlink" Target="mailto:Peter.pike@coloradodbs.org" TargetMode="External"/><Relationship Id="rId1" Type="http://schemas.openxmlformats.org/officeDocument/2006/relationships/slideLayout" Target="../slideLayouts/slideLayout3.xml"/><Relationship Id="rId5" Type="http://schemas.openxmlformats.org/officeDocument/2006/relationships/hyperlink" Target="mailto:emily@ncceh.org" TargetMode="External"/><Relationship Id="rId4" Type="http://schemas.openxmlformats.org/officeDocument/2006/relationships/hyperlink" Target="http://soarworks.prainc.com/"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2">
                    <a:lumMod val="25000"/>
                  </a:schemeClr>
                </a:solidFill>
              </a:rPr>
              <a:t>Federal Funding: HUD</a:t>
            </a:r>
            <a:endParaRPr lang="en-US" dirty="0"/>
          </a:p>
        </p:txBody>
      </p:sp>
      <p:sp>
        <p:nvSpPr>
          <p:cNvPr id="3" name="Content Placeholder 2"/>
          <p:cNvSpPr>
            <a:spLocks noGrp="1"/>
          </p:cNvSpPr>
          <p:nvPr>
            <p:ph idx="1"/>
          </p:nvPr>
        </p:nvSpPr>
        <p:spPr>
          <a:xfrm>
            <a:off x="822960" y="1930400"/>
            <a:ext cx="7543800" cy="4154594"/>
          </a:xfrm>
        </p:spPr>
        <p:txBody>
          <a:bodyPr/>
          <a:lstStyle/>
          <a:p>
            <a:pPr marL="0" indent="0">
              <a:buNone/>
            </a:pPr>
            <a:r>
              <a:rPr lang="en-US" sz="3000" dirty="0" smtClean="0">
                <a:solidFill>
                  <a:schemeClr val="bg2">
                    <a:lumMod val="25000"/>
                  </a:schemeClr>
                </a:solidFill>
                <a:latin typeface="+mj-lt"/>
              </a:rPr>
              <a:t>Community </a:t>
            </a:r>
            <a:r>
              <a:rPr lang="en-US" sz="3000" dirty="0">
                <a:solidFill>
                  <a:schemeClr val="bg2">
                    <a:lumMod val="25000"/>
                  </a:schemeClr>
                </a:solidFill>
                <a:latin typeface="+mj-lt"/>
              </a:rPr>
              <a:t>Development Block Grant (CDBG)</a:t>
            </a:r>
          </a:p>
          <a:p>
            <a:pPr marL="457200" lvl="1" indent="-236538">
              <a:spcBef>
                <a:spcPts val="1800"/>
              </a:spcBef>
              <a:spcAft>
                <a:spcPts val="600"/>
              </a:spcAft>
              <a:buFont typeface="Wingdings" panose="05000000000000000000" pitchFamily="2" charset="2"/>
              <a:buChar char="§"/>
            </a:pPr>
            <a:r>
              <a:rPr lang="en-US" sz="2800" dirty="0">
                <a:solidFill>
                  <a:schemeClr val="bg2">
                    <a:lumMod val="25000"/>
                  </a:schemeClr>
                </a:solidFill>
                <a:latin typeface="+mj-lt"/>
              </a:rPr>
              <a:t>A flexible program that provides communities with resources to address unique community development needs</a:t>
            </a:r>
          </a:p>
          <a:p>
            <a:pPr marL="457200" lvl="1" indent="-236538">
              <a:spcBef>
                <a:spcPts val="1800"/>
              </a:spcBef>
              <a:spcAft>
                <a:spcPts val="600"/>
              </a:spcAft>
              <a:buFont typeface="Wingdings" panose="05000000000000000000" pitchFamily="2" charset="2"/>
              <a:buChar char="§"/>
            </a:pPr>
            <a:r>
              <a:rPr lang="en-US" sz="2800" dirty="0">
                <a:solidFill>
                  <a:schemeClr val="bg2">
                    <a:lumMod val="25000"/>
                  </a:schemeClr>
                </a:solidFill>
                <a:latin typeface="+mj-lt"/>
              </a:rPr>
              <a:t>Distributes annual grants on a formula basis to local governments and states</a:t>
            </a:r>
          </a:p>
          <a:p>
            <a:pPr marL="457200" lvl="1" indent="-236538">
              <a:spcBef>
                <a:spcPts val="1800"/>
              </a:spcBef>
              <a:spcAft>
                <a:spcPts val="600"/>
              </a:spcAft>
              <a:buFont typeface="Wingdings" panose="05000000000000000000" pitchFamily="2" charset="2"/>
              <a:buChar char="§"/>
            </a:pPr>
            <a:r>
              <a:rPr lang="en-US" sz="2800" dirty="0">
                <a:solidFill>
                  <a:schemeClr val="bg2">
                    <a:lumMod val="25000"/>
                  </a:schemeClr>
                </a:solidFill>
                <a:latin typeface="+mj-lt"/>
              </a:rPr>
              <a:t>SOAR programs have used these funds to support dedicated benefits specialists</a:t>
            </a:r>
          </a:p>
          <a:p>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4722" t="12293" r="4722" b="15483"/>
          <a:stretch/>
        </p:blipFill>
        <p:spPr bwMode="auto">
          <a:xfrm>
            <a:off x="85725" y="220670"/>
            <a:ext cx="1552575" cy="642930"/>
          </a:xfrm>
          <a:prstGeom prst="rect">
            <a:avLst/>
          </a:prstGeom>
          <a:ln>
            <a:noFill/>
          </a:ln>
          <a:extLst>
            <a:ext uri="{53640926-AAD7-44D8-BBD7-CCE9431645EC}">
              <a14:shadowObscured xmlns:a14="http://schemas.microsoft.com/office/drawing/2010/main"/>
            </a:ext>
          </a:extLst>
        </p:spPr>
      </p:pic>
      <p:pic>
        <p:nvPicPr>
          <p:cNvPr id="5" name="Picture 2" descr="H:\SOAR\PowerPoints\Transparent Logos\SAMHSA Logos_b_nobg.png"/>
          <p:cNvPicPr>
            <a:picLocks noChangeAspect="1" noChangeArrowheads="1"/>
          </p:cNvPicPr>
          <p:nvPr/>
        </p:nvPicPr>
        <p:blipFill>
          <a:blip r:embed="rId4" cstate="print"/>
          <a:srcRect/>
          <a:stretch>
            <a:fillRect/>
          </a:stretch>
        </p:blipFill>
        <p:spPr bwMode="auto">
          <a:xfrm>
            <a:off x="8080076" y="6415164"/>
            <a:ext cx="984848" cy="420439"/>
          </a:xfrm>
          <a:prstGeom prst="rect">
            <a:avLst/>
          </a:prstGeom>
          <a:noFill/>
        </p:spPr>
      </p:pic>
    </p:spTree>
    <p:extLst>
      <p:ext uri="{BB962C8B-B14F-4D97-AF65-F5344CB8AC3E}">
        <p14:creationId xmlns:p14="http://schemas.microsoft.com/office/powerpoint/2010/main" val="3808593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500" dirty="0"/>
              <a:t>Federal Funding: </a:t>
            </a:r>
            <a:r>
              <a:rPr lang="en-US" sz="5500" dirty="0" smtClean="0"/>
              <a:t>VA/SSVF </a:t>
            </a:r>
            <a:endParaRPr lang="en-US" sz="5500" dirty="0"/>
          </a:p>
        </p:txBody>
      </p:sp>
      <p:sp>
        <p:nvSpPr>
          <p:cNvPr id="3" name="Content Placeholder 2"/>
          <p:cNvSpPr>
            <a:spLocks noGrp="1"/>
          </p:cNvSpPr>
          <p:nvPr>
            <p:ph idx="1"/>
          </p:nvPr>
        </p:nvSpPr>
        <p:spPr>
          <a:xfrm>
            <a:off x="822960" y="1845735"/>
            <a:ext cx="7543800" cy="4569429"/>
          </a:xfrm>
        </p:spPr>
        <p:txBody>
          <a:bodyPr>
            <a:normAutofit fontScale="92500" lnSpcReduction="20000"/>
          </a:bodyPr>
          <a:lstStyle/>
          <a:p>
            <a:pPr marL="0" indent="0">
              <a:spcBef>
                <a:spcPts val="600"/>
              </a:spcBef>
              <a:spcAft>
                <a:spcPts val="600"/>
              </a:spcAft>
              <a:buNone/>
            </a:pPr>
            <a:r>
              <a:rPr lang="en-US" sz="2800" dirty="0" smtClean="0">
                <a:latin typeface="+mj-lt"/>
              </a:rPr>
              <a:t>Supportive Services for Veteran Families (SSVF)</a:t>
            </a:r>
          </a:p>
          <a:p>
            <a:pPr marL="233363" indent="-233363">
              <a:spcBef>
                <a:spcPts val="600"/>
              </a:spcBef>
              <a:spcAft>
                <a:spcPts val="600"/>
              </a:spcAft>
              <a:buFont typeface="Wingdings" panose="05000000000000000000" pitchFamily="2" charset="2"/>
              <a:buChar char="§"/>
            </a:pPr>
            <a:r>
              <a:rPr lang="en-US" sz="2800" dirty="0" smtClean="0">
                <a:latin typeface="+mj-lt"/>
              </a:rPr>
              <a:t>July 2014 survey: </a:t>
            </a:r>
          </a:p>
          <a:p>
            <a:pPr marL="682625" lvl="1" indent="-219075">
              <a:spcBef>
                <a:spcPts val="600"/>
              </a:spcBef>
              <a:spcAft>
                <a:spcPts val="600"/>
              </a:spcAft>
              <a:buFont typeface="Wingdings" panose="05000000000000000000" pitchFamily="2" charset="2"/>
              <a:buChar char="§"/>
            </a:pPr>
            <a:r>
              <a:rPr lang="en-US" sz="2600" dirty="0" smtClean="0">
                <a:latin typeface="+mj-lt"/>
              </a:rPr>
              <a:t>SSVF </a:t>
            </a:r>
            <a:r>
              <a:rPr lang="en-US" sz="2600" dirty="0">
                <a:latin typeface="+mj-lt"/>
              </a:rPr>
              <a:t>grantees are involved </a:t>
            </a:r>
            <a:r>
              <a:rPr lang="en-US" sz="2600" dirty="0" smtClean="0">
                <a:latin typeface="+mj-lt"/>
              </a:rPr>
              <a:t>in SOAR </a:t>
            </a:r>
            <a:r>
              <a:rPr lang="en-US" sz="2600" dirty="0">
                <a:latin typeface="+mj-lt"/>
              </a:rPr>
              <a:t>in 44 of 52 states and </a:t>
            </a:r>
            <a:r>
              <a:rPr lang="en-US" sz="2600" dirty="0" smtClean="0">
                <a:latin typeface="+mj-lt"/>
              </a:rPr>
              <a:t>territories</a:t>
            </a:r>
          </a:p>
          <a:p>
            <a:pPr marL="682625" lvl="1" indent="-219075">
              <a:spcBef>
                <a:spcPts val="600"/>
              </a:spcBef>
              <a:spcAft>
                <a:spcPts val="600"/>
              </a:spcAft>
              <a:buFont typeface="Wingdings" panose="05000000000000000000" pitchFamily="2" charset="2"/>
              <a:buChar char="§"/>
            </a:pPr>
            <a:r>
              <a:rPr lang="en-US" sz="2600" dirty="0" smtClean="0">
                <a:latin typeface="+mj-lt"/>
              </a:rPr>
              <a:t>146 of the </a:t>
            </a:r>
            <a:r>
              <a:rPr lang="en-US" sz="2600" dirty="0">
                <a:latin typeface="+mj-lt"/>
              </a:rPr>
              <a:t>319 individual SSVF grantees are actively </a:t>
            </a:r>
            <a:r>
              <a:rPr lang="en-US" sz="2600" dirty="0" smtClean="0">
                <a:latin typeface="+mj-lt"/>
              </a:rPr>
              <a:t>using SOAR</a:t>
            </a:r>
          </a:p>
          <a:p>
            <a:pPr marL="284163" indent="-284163">
              <a:spcBef>
                <a:spcPts val="600"/>
              </a:spcBef>
              <a:spcAft>
                <a:spcPts val="600"/>
              </a:spcAft>
              <a:buFont typeface="Wingdings" panose="05000000000000000000" pitchFamily="2" charset="2"/>
              <a:buChar char="§"/>
            </a:pPr>
            <a:r>
              <a:rPr lang="en-US" sz="2800" dirty="0" smtClean="0">
                <a:latin typeface="+mj-lt"/>
              </a:rPr>
              <a:t>Services include increasing access to mainstream benefits </a:t>
            </a:r>
          </a:p>
          <a:p>
            <a:pPr marL="682625" lvl="1" indent="-219075">
              <a:spcBef>
                <a:spcPts val="600"/>
              </a:spcBef>
              <a:spcAft>
                <a:spcPts val="600"/>
              </a:spcAft>
              <a:buFont typeface="Wingdings" panose="05000000000000000000" pitchFamily="2" charset="2"/>
              <a:buChar char="§"/>
            </a:pPr>
            <a:r>
              <a:rPr lang="en-US" sz="2600" dirty="0" smtClean="0">
                <a:latin typeface="+mj-lt"/>
              </a:rPr>
              <a:t>Notice of funding includes the expectation that grantees will use the SOAR model through community linkages or staff training</a:t>
            </a:r>
          </a:p>
          <a:p>
            <a:pPr marL="228600" indent="-219075">
              <a:spcBef>
                <a:spcPts val="600"/>
              </a:spcBef>
              <a:spcAft>
                <a:spcPts val="600"/>
              </a:spcAft>
              <a:buFont typeface="Wingdings" panose="05000000000000000000" pitchFamily="2" charset="2"/>
              <a:buChar char="§"/>
            </a:pPr>
            <a:r>
              <a:rPr lang="en-US" sz="2800" dirty="0" smtClean="0">
                <a:latin typeface="+mj-lt"/>
              </a:rPr>
              <a:t>Many grantees have amended their budgets to support a dedicated SOAR benefits specialist </a:t>
            </a:r>
            <a:endParaRPr lang="en-US" sz="2800" dirty="0">
              <a:latin typeface="+mj-lt"/>
            </a:endParaRPr>
          </a:p>
          <a:p>
            <a:pPr>
              <a:spcBef>
                <a:spcPct val="30000"/>
              </a:spcBef>
              <a:spcAft>
                <a:spcPts val="500"/>
              </a:spcAft>
              <a:buFont typeface="Wingdings" panose="05000000000000000000" pitchFamily="2" charset="2"/>
              <a:buChar char="§"/>
            </a:pPr>
            <a:endParaRPr lang="en-US" sz="2800" i="1" dirty="0" smtClean="0">
              <a:latin typeface="+mj-lt"/>
            </a:endParaRP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4722" t="12293" r="4722" b="15483"/>
          <a:stretch/>
        </p:blipFill>
        <p:spPr bwMode="auto">
          <a:xfrm>
            <a:off x="85725" y="220670"/>
            <a:ext cx="1552575" cy="642930"/>
          </a:xfrm>
          <a:prstGeom prst="rect">
            <a:avLst/>
          </a:prstGeom>
          <a:ln>
            <a:noFill/>
          </a:ln>
          <a:extLst>
            <a:ext uri="{53640926-AAD7-44D8-BBD7-CCE9431645EC}">
              <a14:shadowObscured xmlns:a14="http://schemas.microsoft.com/office/drawing/2010/main"/>
            </a:ext>
          </a:extLst>
        </p:spPr>
      </p:pic>
      <p:pic>
        <p:nvPicPr>
          <p:cNvPr id="5" name="Picture 2" descr="H:\SOAR\PowerPoints\Transparent Logos\SAMHSA Logos_b_nobg.png"/>
          <p:cNvPicPr>
            <a:picLocks noChangeAspect="1" noChangeArrowheads="1"/>
          </p:cNvPicPr>
          <p:nvPr/>
        </p:nvPicPr>
        <p:blipFill>
          <a:blip r:embed="rId4" cstate="print"/>
          <a:srcRect/>
          <a:stretch>
            <a:fillRect/>
          </a:stretch>
        </p:blipFill>
        <p:spPr bwMode="auto">
          <a:xfrm>
            <a:off x="8080076" y="6415164"/>
            <a:ext cx="984848" cy="420439"/>
          </a:xfrm>
          <a:prstGeom prst="rect">
            <a:avLst/>
          </a:prstGeom>
          <a:noFill/>
        </p:spPr>
      </p:pic>
    </p:spTree>
    <p:extLst>
      <p:ext uri="{BB962C8B-B14F-4D97-AF65-F5344CB8AC3E}">
        <p14:creationId xmlns:p14="http://schemas.microsoft.com/office/powerpoint/2010/main" val="3137576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2">
                    <a:lumMod val="25000"/>
                  </a:schemeClr>
                </a:solidFill>
              </a:rPr>
              <a:t>Federal Funding: AmeriCorps</a:t>
            </a:r>
            <a:endParaRPr lang="en-US" dirty="0"/>
          </a:p>
        </p:txBody>
      </p:sp>
      <p:sp>
        <p:nvSpPr>
          <p:cNvPr id="3" name="Content Placeholder 2"/>
          <p:cNvSpPr>
            <a:spLocks noGrp="1"/>
          </p:cNvSpPr>
          <p:nvPr>
            <p:ph idx="1"/>
          </p:nvPr>
        </p:nvSpPr>
        <p:spPr>
          <a:xfrm>
            <a:off x="822960" y="1905000"/>
            <a:ext cx="7543800" cy="4179994"/>
          </a:xfrm>
        </p:spPr>
        <p:txBody>
          <a:bodyPr/>
          <a:lstStyle/>
          <a:p>
            <a:pPr marL="0" indent="0">
              <a:buNone/>
            </a:pPr>
            <a:r>
              <a:rPr lang="en-US" sz="3000" dirty="0">
                <a:solidFill>
                  <a:schemeClr val="bg2">
                    <a:lumMod val="25000"/>
                  </a:schemeClr>
                </a:solidFill>
                <a:latin typeface="+mj-lt"/>
              </a:rPr>
              <a:t>AmeriCorps State</a:t>
            </a:r>
          </a:p>
          <a:p>
            <a:pPr marL="457200" lvl="1" indent="-236538">
              <a:spcBef>
                <a:spcPts val="1200"/>
              </a:spcBef>
              <a:spcAft>
                <a:spcPts val="200"/>
              </a:spcAft>
              <a:buFont typeface="Wingdings" panose="05000000000000000000" pitchFamily="2" charset="2"/>
              <a:buChar char="§"/>
            </a:pPr>
            <a:r>
              <a:rPr lang="en-US" sz="2800" dirty="0">
                <a:solidFill>
                  <a:schemeClr val="bg2">
                    <a:lumMod val="25000"/>
                  </a:schemeClr>
                </a:solidFill>
                <a:latin typeface="+mj-lt"/>
              </a:rPr>
              <a:t>Provide direct outreach, engagement, and assistance with SSI/SSDI applications</a:t>
            </a:r>
          </a:p>
          <a:p>
            <a:pPr marL="457200" lvl="1" indent="-236538">
              <a:spcBef>
                <a:spcPts val="1200"/>
              </a:spcBef>
              <a:spcAft>
                <a:spcPts val="200"/>
              </a:spcAft>
              <a:buFont typeface="Wingdings" panose="05000000000000000000" pitchFamily="2" charset="2"/>
              <a:buChar char="§"/>
            </a:pPr>
            <a:r>
              <a:rPr lang="en-US" sz="2800" dirty="0">
                <a:solidFill>
                  <a:schemeClr val="bg2">
                    <a:lumMod val="25000"/>
                  </a:schemeClr>
                </a:solidFill>
                <a:latin typeface="+mj-lt"/>
              </a:rPr>
              <a:t>A cash or in-kind match is required for program costs</a:t>
            </a:r>
          </a:p>
          <a:p>
            <a:pPr marL="457200" lvl="1" indent="-236538">
              <a:spcBef>
                <a:spcPts val="1200"/>
              </a:spcBef>
              <a:spcAft>
                <a:spcPts val="200"/>
              </a:spcAft>
              <a:buFont typeface="Wingdings" panose="05000000000000000000" pitchFamily="2" charset="2"/>
              <a:buChar char="§"/>
            </a:pPr>
            <a:r>
              <a:rPr lang="en-US" sz="2800" dirty="0">
                <a:solidFill>
                  <a:schemeClr val="bg2">
                    <a:lumMod val="25000"/>
                  </a:schemeClr>
                </a:solidFill>
                <a:latin typeface="+mj-lt"/>
              </a:rPr>
              <a:t>Apply for a grant through your governor-appointed State Service Commission</a:t>
            </a:r>
          </a:p>
          <a:p>
            <a:pPr marL="457200" lvl="2" indent="-236538">
              <a:spcBef>
                <a:spcPts val="1200"/>
              </a:spcBef>
              <a:spcAft>
                <a:spcPts val="200"/>
              </a:spcAft>
              <a:buFont typeface="Wingdings" panose="05000000000000000000" pitchFamily="2" charset="2"/>
              <a:buChar char="§"/>
            </a:pPr>
            <a:r>
              <a:rPr lang="en-US" sz="2800" dirty="0">
                <a:solidFill>
                  <a:schemeClr val="bg2">
                    <a:lumMod val="25000"/>
                  </a:schemeClr>
                </a:solidFill>
                <a:latin typeface="+mj-lt"/>
              </a:rPr>
              <a:t>www.nationalservice.gov</a:t>
            </a:r>
          </a:p>
          <a:p>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4722" t="12293" r="4722" b="15483"/>
          <a:stretch/>
        </p:blipFill>
        <p:spPr bwMode="auto">
          <a:xfrm>
            <a:off x="85725" y="220670"/>
            <a:ext cx="1552575" cy="642930"/>
          </a:xfrm>
          <a:prstGeom prst="rect">
            <a:avLst/>
          </a:prstGeom>
          <a:ln>
            <a:noFill/>
          </a:ln>
          <a:extLst>
            <a:ext uri="{53640926-AAD7-44D8-BBD7-CCE9431645EC}">
              <a14:shadowObscured xmlns:a14="http://schemas.microsoft.com/office/drawing/2010/main"/>
            </a:ext>
          </a:extLst>
        </p:spPr>
      </p:pic>
      <p:pic>
        <p:nvPicPr>
          <p:cNvPr id="5" name="Picture 2" descr="H:\SOAR\PowerPoints\Transparent Logos\SAMHSA Logos_b_nobg.png"/>
          <p:cNvPicPr>
            <a:picLocks noChangeAspect="1" noChangeArrowheads="1"/>
          </p:cNvPicPr>
          <p:nvPr/>
        </p:nvPicPr>
        <p:blipFill>
          <a:blip r:embed="rId4" cstate="print"/>
          <a:srcRect/>
          <a:stretch>
            <a:fillRect/>
          </a:stretch>
        </p:blipFill>
        <p:spPr bwMode="auto">
          <a:xfrm>
            <a:off x="8080076" y="6415164"/>
            <a:ext cx="984848" cy="420439"/>
          </a:xfrm>
          <a:prstGeom prst="rect">
            <a:avLst/>
          </a:prstGeom>
          <a:noFill/>
        </p:spPr>
      </p:pic>
    </p:spTree>
    <p:extLst>
      <p:ext uri="{BB962C8B-B14F-4D97-AF65-F5344CB8AC3E}">
        <p14:creationId xmlns:p14="http://schemas.microsoft.com/office/powerpoint/2010/main" val="3856554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604"/>
            <a:ext cx="8382000" cy="1450757"/>
          </a:xfrm>
        </p:spPr>
        <p:txBody>
          <a:bodyPr>
            <a:normAutofit/>
          </a:bodyPr>
          <a:lstStyle/>
          <a:p>
            <a:pPr algn="ctr"/>
            <a:r>
              <a:rPr lang="en-US" sz="4600" dirty="0">
                <a:solidFill>
                  <a:schemeClr val="bg2">
                    <a:lumMod val="25000"/>
                  </a:schemeClr>
                </a:solidFill>
              </a:rPr>
              <a:t>Federal Funding: AmeriCorps VISTA</a:t>
            </a:r>
            <a:endParaRPr lang="en-US" sz="4600" dirty="0"/>
          </a:p>
        </p:txBody>
      </p:sp>
      <p:sp>
        <p:nvSpPr>
          <p:cNvPr id="3" name="Content Placeholder 2"/>
          <p:cNvSpPr>
            <a:spLocks noGrp="1"/>
          </p:cNvSpPr>
          <p:nvPr>
            <p:ph idx="1"/>
          </p:nvPr>
        </p:nvSpPr>
        <p:spPr>
          <a:xfrm>
            <a:off x="822960" y="1892300"/>
            <a:ext cx="7543800" cy="4192694"/>
          </a:xfrm>
        </p:spPr>
        <p:txBody>
          <a:bodyPr>
            <a:normAutofit fontScale="92500" lnSpcReduction="20000"/>
          </a:bodyPr>
          <a:lstStyle/>
          <a:p>
            <a:pPr marL="0" indent="0">
              <a:buNone/>
            </a:pPr>
            <a:r>
              <a:rPr lang="en-US" sz="3200" dirty="0" smtClean="0">
                <a:solidFill>
                  <a:schemeClr val="bg2">
                    <a:lumMod val="25000"/>
                  </a:schemeClr>
                </a:solidFill>
                <a:latin typeface="+mj-lt"/>
              </a:rPr>
              <a:t>AmeriCorps </a:t>
            </a:r>
            <a:r>
              <a:rPr lang="en-US" sz="3200" dirty="0">
                <a:solidFill>
                  <a:schemeClr val="bg2">
                    <a:lumMod val="25000"/>
                  </a:schemeClr>
                </a:solidFill>
                <a:latin typeface="+mj-lt"/>
              </a:rPr>
              <a:t>VISTA</a:t>
            </a:r>
          </a:p>
          <a:p>
            <a:pPr marL="457200" lvl="1" indent="-236538">
              <a:spcBef>
                <a:spcPts val="1200"/>
              </a:spcBef>
              <a:spcAft>
                <a:spcPts val="200"/>
              </a:spcAft>
              <a:buFont typeface="Wingdings" panose="05000000000000000000" pitchFamily="2" charset="2"/>
              <a:buChar char="§"/>
            </a:pPr>
            <a:r>
              <a:rPr lang="en-US" sz="3000" dirty="0">
                <a:solidFill>
                  <a:schemeClr val="bg2">
                    <a:lumMod val="25000"/>
                  </a:schemeClr>
                </a:solidFill>
                <a:latin typeface="+mj-lt"/>
              </a:rPr>
              <a:t>Can identify potential SOAR collaborations, organize local SOAR planning meetings, fundraise for dedicated SOAR staff, collect data, and coordinate future trainings</a:t>
            </a:r>
          </a:p>
          <a:p>
            <a:pPr marL="457200" lvl="1" indent="-236538">
              <a:spcBef>
                <a:spcPts val="1200"/>
              </a:spcBef>
              <a:spcAft>
                <a:spcPts val="200"/>
              </a:spcAft>
              <a:buFont typeface="Wingdings" panose="05000000000000000000" pitchFamily="2" charset="2"/>
              <a:buChar char="§"/>
            </a:pPr>
            <a:r>
              <a:rPr lang="en-US" sz="3000" dirty="0">
                <a:solidFill>
                  <a:schemeClr val="bg2">
                    <a:lumMod val="25000"/>
                  </a:schemeClr>
                </a:solidFill>
                <a:latin typeface="+mj-lt"/>
              </a:rPr>
              <a:t>Apply through your state Corporation for National and Community Service office </a:t>
            </a:r>
          </a:p>
          <a:p>
            <a:pPr marL="685800" lvl="2" indent="-236538">
              <a:spcBef>
                <a:spcPts val="1200"/>
              </a:spcBef>
              <a:spcAft>
                <a:spcPts val="200"/>
              </a:spcAft>
              <a:buFont typeface="Wingdings" panose="05000000000000000000" pitchFamily="2" charset="2"/>
              <a:buChar char="§"/>
            </a:pPr>
            <a:r>
              <a:rPr lang="en-US" sz="2800" dirty="0">
                <a:solidFill>
                  <a:schemeClr val="bg2">
                    <a:lumMod val="25000"/>
                  </a:schemeClr>
                </a:solidFill>
                <a:latin typeface="+mj-lt"/>
              </a:rPr>
              <a:t>No required funding match from sponsors, but there is a cost-share option</a:t>
            </a:r>
          </a:p>
          <a:p>
            <a:pPr marL="0" indent="0">
              <a:buNone/>
            </a:pPr>
            <a:r>
              <a:rPr lang="en-US" sz="3200" dirty="0" smtClean="0">
                <a:solidFill>
                  <a:schemeClr val="bg2">
                    <a:lumMod val="25000"/>
                  </a:schemeClr>
                </a:solidFill>
                <a:latin typeface="+mj-lt"/>
              </a:rPr>
              <a:t>SOAR </a:t>
            </a:r>
            <a:r>
              <a:rPr lang="en-US" sz="3200" dirty="0">
                <a:solidFill>
                  <a:schemeClr val="bg2">
                    <a:lumMod val="25000"/>
                  </a:schemeClr>
                </a:solidFill>
                <a:latin typeface="+mj-lt"/>
              </a:rPr>
              <a:t>TA Center issue brief on AmeriCorps </a:t>
            </a:r>
          </a:p>
          <a:p>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4722" t="12293" r="4722" b="15483"/>
          <a:stretch/>
        </p:blipFill>
        <p:spPr bwMode="auto">
          <a:xfrm>
            <a:off x="85725" y="220670"/>
            <a:ext cx="1552575" cy="642930"/>
          </a:xfrm>
          <a:prstGeom prst="rect">
            <a:avLst/>
          </a:prstGeom>
          <a:ln>
            <a:noFill/>
          </a:ln>
          <a:extLst>
            <a:ext uri="{53640926-AAD7-44D8-BBD7-CCE9431645EC}">
              <a14:shadowObscured xmlns:a14="http://schemas.microsoft.com/office/drawing/2010/main"/>
            </a:ext>
          </a:extLst>
        </p:spPr>
      </p:pic>
      <p:pic>
        <p:nvPicPr>
          <p:cNvPr id="5" name="Picture 2" descr="H:\SOAR\PowerPoints\Transparent Logos\SAMHSA Logos_b_nobg.png"/>
          <p:cNvPicPr>
            <a:picLocks noChangeAspect="1" noChangeArrowheads="1"/>
          </p:cNvPicPr>
          <p:nvPr/>
        </p:nvPicPr>
        <p:blipFill>
          <a:blip r:embed="rId4" cstate="print"/>
          <a:srcRect/>
          <a:stretch>
            <a:fillRect/>
          </a:stretch>
        </p:blipFill>
        <p:spPr bwMode="auto">
          <a:xfrm>
            <a:off x="8080076" y="6415164"/>
            <a:ext cx="984848" cy="420439"/>
          </a:xfrm>
          <a:prstGeom prst="rect">
            <a:avLst/>
          </a:prstGeom>
          <a:noFill/>
        </p:spPr>
      </p:pic>
    </p:spTree>
    <p:extLst>
      <p:ext uri="{BB962C8B-B14F-4D97-AF65-F5344CB8AC3E}">
        <p14:creationId xmlns:p14="http://schemas.microsoft.com/office/powerpoint/2010/main" val="1258767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6604"/>
            <a:ext cx="8382000" cy="1450757"/>
          </a:xfrm>
        </p:spPr>
        <p:txBody>
          <a:bodyPr>
            <a:normAutofit/>
          </a:bodyPr>
          <a:lstStyle/>
          <a:p>
            <a:pPr algn="ctr"/>
            <a:r>
              <a:rPr lang="en-US" sz="4400" dirty="0">
                <a:solidFill>
                  <a:schemeClr val="bg2">
                    <a:lumMod val="25000"/>
                  </a:schemeClr>
                </a:solidFill>
              </a:rPr>
              <a:t>Medicaid and State Health Programs</a:t>
            </a:r>
            <a:endParaRPr lang="en-US" sz="4400" dirty="0"/>
          </a:p>
        </p:txBody>
      </p:sp>
      <p:sp>
        <p:nvSpPr>
          <p:cNvPr id="3" name="Content Placeholder 2"/>
          <p:cNvSpPr>
            <a:spLocks noGrp="1"/>
          </p:cNvSpPr>
          <p:nvPr>
            <p:ph idx="1"/>
          </p:nvPr>
        </p:nvSpPr>
        <p:spPr>
          <a:xfrm>
            <a:off x="822960" y="1917700"/>
            <a:ext cx="7543800" cy="4375524"/>
          </a:xfrm>
        </p:spPr>
        <p:txBody>
          <a:bodyPr>
            <a:normAutofit lnSpcReduction="10000"/>
          </a:bodyPr>
          <a:lstStyle/>
          <a:p>
            <a:pPr marL="0" indent="0">
              <a:spcAft>
                <a:spcPts val="400"/>
              </a:spcAft>
              <a:buNone/>
            </a:pPr>
            <a:r>
              <a:rPr lang="en-US" sz="3000" dirty="0">
                <a:solidFill>
                  <a:schemeClr val="bg2">
                    <a:lumMod val="25000"/>
                  </a:schemeClr>
                </a:solidFill>
                <a:latin typeface="+mj-lt"/>
              </a:rPr>
              <a:t>Medicaid is a state-operated program, federal and state share the cost</a:t>
            </a:r>
          </a:p>
          <a:p>
            <a:pPr marL="457200" lvl="1" indent="-236538">
              <a:spcBef>
                <a:spcPts val="1200"/>
              </a:spcBef>
              <a:buFont typeface="Wingdings" panose="05000000000000000000" pitchFamily="2" charset="2"/>
              <a:buChar char="§"/>
            </a:pPr>
            <a:r>
              <a:rPr lang="en-US" sz="2800" dirty="0">
                <a:solidFill>
                  <a:schemeClr val="bg2">
                    <a:lumMod val="25000"/>
                  </a:schemeClr>
                </a:solidFill>
                <a:latin typeface="+mj-lt"/>
              </a:rPr>
              <a:t>State creates a plan for what services are billable</a:t>
            </a:r>
          </a:p>
          <a:p>
            <a:pPr marL="0" indent="0">
              <a:spcAft>
                <a:spcPts val="400"/>
              </a:spcAft>
              <a:buNone/>
            </a:pPr>
            <a:r>
              <a:rPr lang="en-US" sz="3000" dirty="0">
                <a:solidFill>
                  <a:schemeClr val="bg2">
                    <a:lumMod val="25000"/>
                  </a:schemeClr>
                </a:solidFill>
                <a:latin typeface="+mj-lt"/>
              </a:rPr>
              <a:t>Case management services necessary for SOAR applications may be billable or allowable services</a:t>
            </a:r>
          </a:p>
          <a:p>
            <a:pPr marL="457200" lvl="1" indent="-236538">
              <a:spcBef>
                <a:spcPts val="1200"/>
              </a:spcBef>
              <a:buFont typeface="Wingdings" panose="05000000000000000000" pitchFamily="2" charset="2"/>
              <a:buChar char="§"/>
            </a:pPr>
            <a:r>
              <a:rPr lang="en-US" sz="2800" dirty="0">
                <a:solidFill>
                  <a:schemeClr val="bg2">
                    <a:lumMod val="25000"/>
                  </a:schemeClr>
                </a:solidFill>
                <a:latin typeface="+mj-lt"/>
              </a:rPr>
              <a:t>Tennessee: Behavioral Health Safety Net providers can bill for SOAR application assistance</a:t>
            </a:r>
          </a:p>
          <a:p>
            <a:pPr marL="457200" lvl="1" indent="-236538">
              <a:spcBef>
                <a:spcPts val="1200"/>
              </a:spcBef>
              <a:buFont typeface="Wingdings" panose="05000000000000000000" pitchFamily="2" charset="2"/>
              <a:buChar char="§"/>
            </a:pPr>
            <a:r>
              <a:rPr lang="en-US" sz="2800" dirty="0">
                <a:solidFill>
                  <a:schemeClr val="bg2">
                    <a:lumMod val="25000"/>
                  </a:schemeClr>
                </a:solidFill>
                <a:latin typeface="+mj-lt"/>
              </a:rPr>
              <a:t>Georgia: </a:t>
            </a:r>
            <a:r>
              <a:rPr lang="en-US" sz="2800" dirty="0" smtClean="0">
                <a:solidFill>
                  <a:schemeClr val="bg2">
                    <a:lumMod val="25000"/>
                  </a:schemeClr>
                </a:solidFill>
                <a:latin typeface="+mj-lt"/>
              </a:rPr>
              <a:t>Six </a:t>
            </a:r>
            <a:r>
              <a:rPr lang="en-US" sz="2800" dirty="0">
                <a:solidFill>
                  <a:schemeClr val="bg2">
                    <a:lumMod val="25000"/>
                  </a:schemeClr>
                </a:solidFill>
                <a:latin typeface="+mj-lt"/>
              </a:rPr>
              <a:t>regional positions statewide for Medicaid Eligibility Specialists</a:t>
            </a:r>
          </a:p>
          <a:p>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4722" t="12293" r="4722" b="15483"/>
          <a:stretch/>
        </p:blipFill>
        <p:spPr bwMode="auto">
          <a:xfrm>
            <a:off x="85725" y="220670"/>
            <a:ext cx="1552575" cy="642930"/>
          </a:xfrm>
          <a:prstGeom prst="rect">
            <a:avLst/>
          </a:prstGeom>
          <a:ln>
            <a:noFill/>
          </a:ln>
          <a:extLst>
            <a:ext uri="{53640926-AAD7-44D8-BBD7-CCE9431645EC}">
              <a14:shadowObscured xmlns:a14="http://schemas.microsoft.com/office/drawing/2010/main"/>
            </a:ext>
          </a:extLst>
        </p:spPr>
      </p:pic>
      <p:pic>
        <p:nvPicPr>
          <p:cNvPr id="5" name="Picture 2" descr="H:\SOAR\PowerPoints\Transparent Logos\SAMHSA Logos_b_nobg.png"/>
          <p:cNvPicPr>
            <a:picLocks noChangeAspect="1" noChangeArrowheads="1"/>
          </p:cNvPicPr>
          <p:nvPr/>
        </p:nvPicPr>
        <p:blipFill>
          <a:blip r:embed="rId4" cstate="print"/>
          <a:srcRect/>
          <a:stretch>
            <a:fillRect/>
          </a:stretch>
        </p:blipFill>
        <p:spPr bwMode="auto">
          <a:xfrm>
            <a:off x="8080076" y="6415164"/>
            <a:ext cx="984848" cy="420439"/>
          </a:xfrm>
          <a:prstGeom prst="rect">
            <a:avLst/>
          </a:prstGeom>
          <a:noFill/>
        </p:spPr>
      </p:pic>
    </p:spTree>
    <p:extLst>
      <p:ext uri="{BB962C8B-B14F-4D97-AF65-F5344CB8AC3E}">
        <p14:creationId xmlns:p14="http://schemas.microsoft.com/office/powerpoint/2010/main" val="1549510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2">
                    <a:lumMod val="25000"/>
                  </a:schemeClr>
                </a:solidFill>
              </a:rPr>
              <a:t>State or County General </a:t>
            </a:r>
            <a:r>
              <a:rPr lang="en-US" dirty="0" smtClean="0">
                <a:solidFill>
                  <a:schemeClr val="bg2">
                    <a:lumMod val="25000"/>
                  </a:schemeClr>
                </a:solidFill>
              </a:rPr>
              <a:t>Assistance (GA) </a:t>
            </a:r>
            <a:endParaRPr lang="en-US" dirty="0"/>
          </a:p>
        </p:txBody>
      </p:sp>
      <p:sp>
        <p:nvSpPr>
          <p:cNvPr id="3" name="Content Placeholder 2"/>
          <p:cNvSpPr>
            <a:spLocks noGrp="1"/>
          </p:cNvSpPr>
          <p:nvPr>
            <p:ph idx="1"/>
          </p:nvPr>
        </p:nvSpPr>
        <p:spPr>
          <a:xfrm>
            <a:off x="822960" y="1803294"/>
            <a:ext cx="7543800" cy="4281701"/>
          </a:xfrm>
        </p:spPr>
        <p:txBody>
          <a:bodyPr/>
          <a:lstStyle/>
          <a:p>
            <a:pPr marL="0" indent="0">
              <a:buNone/>
            </a:pPr>
            <a:r>
              <a:rPr lang="en-US" sz="3000" dirty="0" smtClean="0">
                <a:solidFill>
                  <a:schemeClr val="bg2">
                    <a:lumMod val="25000"/>
                  </a:schemeClr>
                </a:solidFill>
                <a:latin typeface="+mj-lt"/>
              </a:rPr>
              <a:t>GA funds </a:t>
            </a:r>
            <a:r>
              <a:rPr lang="en-US" sz="3000" dirty="0">
                <a:solidFill>
                  <a:schemeClr val="bg2">
                    <a:lumMod val="25000"/>
                  </a:schemeClr>
                </a:solidFill>
                <a:latin typeface="+mj-lt"/>
              </a:rPr>
              <a:t>offer time-limited cash benefits to adults without dependents who have limited or no income </a:t>
            </a:r>
          </a:p>
          <a:p>
            <a:pPr marL="457200" lvl="1" indent="-236538">
              <a:spcBef>
                <a:spcPts val="1200"/>
              </a:spcBef>
              <a:spcAft>
                <a:spcPts val="200"/>
              </a:spcAft>
              <a:buFont typeface="Wingdings" panose="05000000000000000000" pitchFamily="2" charset="2"/>
              <a:buChar char="§"/>
            </a:pPr>
            <a:r>
              <a:rPr lang="en-US" sz="2800" dirty="0">
                <a:solidFill>
                  <a:schemeClr val="bg2">
                    <a:lumMod val="25000"/>
                  </a:schemeClr>
                </a:solidFill>
                <a:latin typeface="+mj-lt"/>
              </a:rPr>
              <a:t>These benefits are not available in every state</a:t>
            </a:r>
          </a:p>
          <a:p>
            <a:pPr marL="0" lvl="0" indent="0">
              <a:buNone/>
            </a:pPr>
            <a:r>
              <a:rPr lang="en-US" sz="3000" dirty="0">
                <a:solidFill>
                  <a:schemeClr val="bg2">
                    <a:lumMod val="25000"/>
                  </a:schemeClr>
                </a:solidFill>
                <a:latin typeface="+mj-lt"/>
              </a:rPr>
              <a:t>Through an </a:t>
            </a:r>
            <a:r>
              <a:rPr lang="en-US" sz="3000" dirty="0" smtClean="0">
                <a:solidFill>
                  <a:schemeClr val="bg2">
                    <a:lumMod val="25000"/>
                  </a:schemeClr>
                </a:solidFill>
                <a:latin typeface="+mj-lt"/>
              </a:rPr>
              <a:t>Interim Assistance Reimbursement </a:t>
            </a:r>
            <a:r>
              <a:rPr lang="en-US" sz="3000" dirty="0">
                <a:solidFill>
                  <a:schemeClr val="bg2">
                    <a:lumMod val="25000"/>
                  </a:schemeClr>
                </a:solidFill>
                <a:latin typeface="+mj-lt"/>
              </a:rPr>
              <a:t>(IAR) agreement, </a:t>
            </a:r>
            <a:r>
              <a:rPr lang="en-US" sz="3000" dirty="0" smtClean="0">
                <a:solidFill>
                  <a:schemeClr val="bg2">
                    <a:lumMod val="25000"/>
                  </a:schemeClr>
                </a:solidFill>
                <a:latin typeface="+mj-lt"/>
              </a:rPr>
              <a:t>the Social Security Administration (SSA) </a:t>
            </a:r>
            <a:r>
              <a:rPr lang="en-US" sz="3000" dirty="0">
                <a:solidFill>
                  <a:schemeClr val="bg2">
                    <a:lumMod val="25000"/>
                  </a:schemeClr>
                </a:solidFill>
                <a:latin typeface="+mj-lt"/>
              </a:rPr>
              <a:t>can reimburse state or local public assistance funds when individuals begin receiving </a:t>
            </a:r>
            <a:r>
              <a:rPr lang="en-US" sz="3000" dirty="0" smtClean="0">
                <a:solidFill>
                  <a:schemeClr val="bg2">
                    <a:lumMod val="25000"/>
                  </a:schemeClr>
                </a:solidFill>
                <a:latin typeface="+mj-lt"/>
              </a:rPr>
              <a:t>SSI</a:t>
            </a:r>
            <a:endParaRPr lang="en-US" sz="3000" dirty="0">
              <a:solidFill>
                <a:schemeClr val="bg2">
                  <a:lumMod val="25000"/>
                </a:schemeClr>
              </a:solidFill>
              <a:latin typeface="+mj-lt"/>
            </a:endParaRPr>
          </a:p>
          <a:p>
            <a:pPr marL="0" indent="0">
              <a:buNone/>
            </a:pPr>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4722" t="12293" r="4722" b="15483"/>
          <a:stretch/>
        </p:blipFill>
        <p:spPr bwMode="auto">
          <a:xfrm>
            <a:off x="85725" y="220670"/>
            <a:ext cx="1552575" cy="642930"/>
          </a:xfrm>
          <a:prstGeom prst="rect">
            <a:avLst/>
          </a:prstGeom>
          <a:ln>
            <a:noFill/>
          </a:ln>
          <a:extLst>
            <a:ext uri="{53640926-AAD7-44D8-BBD7-CCE9431645EC}">
              <a14:shadowObscured xmlns:a14="http://schemas.microsoft.com/office/drawing/2010/main"/>
            </a:ext>
          </a:extLst>
        </p:spPr>
      </p:pic>
      <p:pic>
        <p:nvPicPr>
          <p:cNvPr id="5" name="Picture 2" descr="H:\SOAR\PowerPoints\Transparent Logos\SAMHSA Logos_b_nobg.png"/>
          <p:cNvPicPr>
            <a:picLocks noChangeAspect="1" noChangeArrowheads="1"/>
          </p:cNvPicPr>
          <p:nvPr/>
        </p:nvPicPr>
        <p:blipFill>
          <a:blip r:embed="rId4" cstate="print"/>
          <a:srcRect/>
          <a:stretch>
            <a:fillRect/>
          </a:stretch>
        </p:blipFill>
        <p:spPr bwMode="auto">
          <a:xfrm>
            <a:off x="8080076" y="6415164"/>
            <a:ext cx="984848" cy="420439"/>
          </a:xfrm>
          <a:prstGeom prst="rect">
            <a:avLst/>
          </a:prstGeom>
          <a:noFill/>
        </p:spPr>
      </p:pic>
    </p:spTree>
    <p:extLst>
      <p:ext uri="{BB962C8B-B14F-4D97-AF65-F5344CB8AC3E}">
        <p14:creationId xmlns:p14="http://schemas.microsoft.com/office/powerpoint/2010/main" val="4186333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6604"/>
            <a:ext cx="8458200" cy="1450757"/>
          </a:xfrm>
        </p:spPr>
        <p:txBody>
          <a:bodyPr>
            <a:normAutofit fontScale="90000"/>
          </a:bodyPr>
          <a:lstStyle/>
          <a:p>
            <a:pPr algn="ctr"/>
            <a:r>
              <a:rPr lang="en-US" dirty="0">
                <a:solidFill>
                  <a:schemeClr val="bg2">
                    <a:lumMod val="25000"/>
                  </a:schemeClr>
                </a:solidFill>
              </a:rPr>
              <a:t>State or County </a:t>
            </a:r>
            <a:r>
              <a:rPr lang="en-US" dirty="0" smtClean="0">
                <a:solidFill>
                  <a:schemeClr val="bg2">
                    <a:lumMod val="25000"/>
                  </a:schemeClr>
                </a:solidFill>
              </a:rPr>
              <a:t>Temporary </a:t>
            </a:r>
            <a:br>
              <a:rPr lang="en-US" dirty="0" smtClean="0">
                <a:solidFill>
                  <a:schemeClr val="bg2">
                    <a:lumMod val="25000"/>
                  </a:schemeClr>
                </a:solidFill>
              </a:rPr>
            </a:br>
            <a:r>
              <a:rPr lang="en-US" dirty="0" smtClean="0">
                <a:solidFill>
                  <a:schemeClr val="bg2">
                    <a:lumMod val="25000"/>
                  </a:schemeClr>
                </a:solidFill>
              </a:rPr>
              <a:t>Assistance </a:t>
            </a:r>
            <a:r>
              <a:rPr lang="en-US" dirty="0">
                <a:solidFill>
                  <a:schemeClr val="bg2">
                    <a:lumMod val="25000"/>
                  </a:schemeClr>
                </a:solidFill>
              </a:rPr>
              <a:t>for Needy Families (TANF) </a:t>
            </a:r>
            <a:endParaRPr lang="en-US" dirty="0"/>
          </a:p>
        </p:txBody>
      </p:sp>
      <p:sp>
        <p:nvSpPr>
          <p:cNvPr id="3" name="Content Placeholder 2"/>
          <p:cNvSpPr>
            <a:spLocks noGrp="1"/>
          </p:cNvSpPr>
          <p:nvPr>
            <p:ph idx="1"/>
          </p:nvPr>
        </p:nvSpPr>
        <p:spPr>
          <a:xfrm>
            <a:off x="822960" y="1803294"/>
            <a:ext cx="7543800" cy="4281701"/>
          </a:xfrm>
        </p:spPr>
        <p:txBody>
          <a:bodyPr>
            <a:normAutofit/>
          </a:bodyPr>
          <a:lstStyle/>
          <a:p>
            <a:pPr marL="228600" lvl="0" indent="-228600">
              <a:spcAft>
                <a:spcPts val="400"/>
              </a:spcAft>
              <a:buFont typeface="Wingdings" panose="05000000000000000000" pitchFamily="2" charset="2"/>
              <a:buChar char="§"/>
            </a:pPr>
            <a:r>
              <a:rPr lang="en-US" sz="3000" dirty="0" smtClean="0">
                <a:solidFill>
                  <a:schemeClr val="bg2">
                    <a:lumMod val="25000"/>
                  </a:schemeClr>
                </a:solidFill>
                <a:latin typeface="+mj-lt"/>
              </a:rPr>
              <a:t>TANF </a:t>
            </a:r>
            <a:r>
              <a:rPr lang="en-US" sz="3000" dirty="0">
                <a:solidFill>
                  <a:schemeClr val="bg2">
                    <a:lumMod val="25000"/>
                  </a:schemeClr>
                </a:solidFill>
                <a:latin typeface="+mj-lt"/>
              </a:rPr>
              <a:t>is a block grant from the </a:t>
            </a:r>
            <a:r>
              <a:rPr lang="en-US" sz="3000" dirty="0" smtClean="0">
                <a:solidFill>
                  <a:schemeClr val="bg2">
                    <a:lumMod val="25000"/>
                  </a:schemeClr>
                </a:solidFill>
                <a:latin typeface="+mj-lt"/>
              </a:rPr>
              <a:t>U.S. Department </a:t>
            </a:r>
            <a:r>
              <a:rPr lang="en-US" sz="3000" dirty="0">
                <a:solidFill>
                  <a:schemeClr val="bg2">
                    <a:lumMod val="25000"/>
                  </a:schemeClr>
                </a:solidFill>
                <a:latin typeface="+mj-lt"/>
              </a:rPr>
              <a:t>of Health and </a:t>
            </a:r>
            <a:r>
              <a:rPr lang="en-US" sz="3000" dirty="0" smtClean="0">
                <a:solidFill>
                  <a:schemeClr val="bg2">
                    <a:lumMod val="25000"/>
                  </a:schemeClr>
                </a:solidFill>
                <a:latin typeface="+mj-lt"/>
              </a:rPr>
              <a:t>Human </a:t>
            </a:r>
            <a:r>
              <a:rPr lang="en-US" sz="3000" dirty="0">
                <a:solidFill>
                  <a:schemeClr val="bg2">
                    <a:lumMod val="25000"/>
                  </a:schemeClr>
                </a:solidFill>
                <a:latin typeface="+mj-lt"/>
              </a:rPr>
              <a:t>Services</a:t>
            </a:r>
          </a:p>
          <a:p>
            <a:pPr marL="228600" lvl="0" indent="-228600">
              <a:spcAft>
                <a:spcPts val="400"/>
              </a:spcAft>
              <a:buFont typeface="Wingdings" panose="05000000000000000000" pitchFamily="2" charset="2"/>
              <a:buChar char="§"/>
            </a:pPr>
            <a:r>
              <a:rPr lang="en-US" sz="3000" dirty="0" smtClean="0">
                <a:solidFill>
                  <a:schemeClr val="bg2">
                    <a:lumMod val="25000"/>
                  </a:schemeClr>
                </a:solidFill>
                <a:latin typeface="+mj-lt"/>
              </a:rPr>
              <a:t>Provides </a:t>
            </a:r>
            <a:r>
              <a:rPr lang="en-US" sz="3000" dirty="0">
                <a:solidFill>
                  <a:schemeClr val="bg2">
                    <a:lumMod val="25000"/>
                  </a:schemeClr>
                </a:solidFill>
                <a:latin typeface="+mj-lt"/>
              </a:rPr>
              <a:t>time-limited assistance to families with dependent children to help them become self-sufficient through employment</a:t>
            </a:r>
          </a:p>
          <a:p>
            <a:pPr marL="228600" lvl="0" indent="-228600">
              <a:spcAft>
                <a:spcPts val="400"/>
              </a:spcAft>
              <a:buFont typeface="Wingdings" panose="05000000000000000000" pitchFamily="2" charset="2"/>
              <a:buChar char="§"/>
            </a:pPr>
            <a:r>
              <a:rPr lang="en-US" sz="3000" dirty="0" smtClean="0">
                <a:solidFill>
                  <a:schemeClr val="bg2">
                    <a:lumMod val="25000"/>
                  </a:schemeClr>
                </a:solidFill>
                <a:latin typeface="+mj-lt"/>
              </a:rPr>
              <a:t>For </a:t>
            </a:r>
            <a:r>
              <a:rPr lang="en-US" sz="3000" dirty="0">
                <a:solidFill>
                  <a:schemeClr val="bg2">
                    <a:lumMod val="25000"/>
                  </a:schemeClr>
                </a:solidFill>
                <a:latin typeface="+mj-lt"/>
              </a:rPr>
              <a:t>parents who </a:t>
            </a:r>
            <a:r>
              <a:rPr lang="en-US" sz="3000" dirty="0" smtClean="0">
                <a:solidFill>
                  <a:schemeClr val="bg2">
                    <a:lumMod val="25000"/>
                  </a:schemeClr>
                </a:solidFill>
                <a:latin typeface="+mj-lt"/>
              </a:rPr>
              <a:t>cannot </a:t>
            </a:r>
            <a:r>
              <a:rPr lang="en-US" sz="3000" dirty="0">
                <a:solidFill>
                  <a:schemeClr val="bg2">
                    <a:lumMod val="25000"/>
                  </a:schemeClr>
                </a:solidFill>
                <a:latin typeface="+mj-lt"/>
              </a:rPr>
              <a:t>meet the TANF work requirements, </a:t>
            </a:r>
            <a:r>
              <a:rPr lang="en-US" sz="3000" dirty="0" smtClean="0">
                <a:solidFill>
                  <a:schemeClr val="bg2">
                    <a:lumMod val="25000"/>
                  </a:schemeClr>
                </a:solidFill>
                <a:latin typeface="+mj-lt"/>
              </a:rPr>
              <a:t>SSI/SSDI </a:t>
            </a:r>
            <a:r>
              <a:rPr lang="en-US" sz="3000" dirty="0">
                <a:solidFill>
                  <a:schemeClr val="bg2">
                    <a:lumMod val="25000"/>
                  </a:schemeClr>
                </a:solidFill>
                <a:latin typeface="+mj-lt"/>
              </a:rPr>
              <a:t>may </a:t>
            </a:r>
            <a:r>
              <a:rPr lang="en-US" sz="3000" dirty="0" smtClean="0">
                <a:solidFill>
                  <a:schemeClr val="bg2">
                    <a:lumMod val="25000"/>
                  </a:schemeClr>
                </a:solidFill>
                <a:latin typeface="+mj-lt"/>
              </a:rPr>
              <a:t>meet </a:t>
            </a:r>
            <a:r>
              <a:rPr lang="en-US" sz="3000" dirty="0">
                <a:solidFill>
                  <a:schemeClr val="bg2">
                    <a:lumMod val="25000"/>
                  </a:schemeClr>
                </a:solidFill>
                <a:latin typeface="+mj-lt"/>
              </a:rPr>
              <a:t>their needs and save state </a:t>
            </a:r>
            <a:r>
              <a:rPr lang="en-US" sz="3000" dirty="0" smtClean="0">
                <a:solidFill>
                  <a:schemeClr val="bg2">
                    <a:lumMod val="25000"/>
                  </a:schemeClr>
                </a:solidFill>
                <a:latin typeface="+mj-lt"/>
              </a:rPr>
              <a:t>funds</a:t>
            </a:r>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4722" t="12293" r="4722" b="15483"/>
          <a:stretch/>
        </p:blipFill>
        <p:spPr bwMode="auto">
          <a:xfrm>
            <a:off x="85725" y="220670"/>
            <a:ext cx="1552575" cy="642930"/>
          </a:xfrm>
          <a:prstGeom prst="rect">
            <a:avLst/>
          </a:prstGeom>
          <a:ln>
            <a:noFill/>
          </a:ln>
          <a:extLst>
            <a:ext uri="{53640926-AAD7-44D8-BBD7-CCE9431645EC}">
              <a14:shadowObscured xmlns:a14="http://schemas.microsoft.com/office/drawing/2010/main"/>
            </a:ext>
          </a:extLst>
        </p:spPr>
      </p:pic>
      <p:pic>
        <p:nvPicPr>
          <p:cNvPr id="5" name="Picture 2" descr="H:\SOAR\PowerPoints\Transparent Logos\SAMHSA Logos_b_nobg.png"/>
          <p:cNvPicPr>
            <a:picLocks noChangeAspect="1" noChangeArrowheads="1"/>
          </p:cNvPicPr>
          <p:nvPr/>
        </p:nvPicPr>
        <p:blipFill>
          <a:blip r:embed="rId4" cstate="print"/>
          <a:srcRect/>
          <a:stretch>
            <a:fillRect/>
          </a:stretch>
        </p:blipFill>
        <p:spPr bwMode="auto">
          <a:xfrm>
            <a:off x="8080076" y="6415164"/>
            <a:ext cx="984848" cy="420439"/>
          </a:xfrm>
          <a:prstGeom prst="rect">
            <a:avLst/>
          </a:prstGeom>
          <a:noFill/>
        </p:spPr>
      </p:pic>
    </p:spTree>
    <p:extLst>
      <p:ext uri="{BB962C8B-B14F-4D97-AF65-F5344CB8AC3E}">
        <p14:creationId xmlns:p14="http://schemas.microsoft.com/office/powerpoint/2010/main" val="1971339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2">
                    <a:lumMod val="25000"/>
                  </a:schemeClr>
                </a:solidFill>
              </a:rPr>
              <a:t>State/Local Plans to End Homelessness</a:t>
            </a:r>
            <a:endParaRPr lang="en-US" dirty="0"/>
          </a:p>
        </p:txBody>
      </p:sp>
      <p:sp>
        <p:nvSpPr>
          <p:cNvPr id="3" name="Content Placeholder 2"/>
          <p:cNvSpPr>
            <a:spLocks noGrp="1"/>
          </p:cNvSpPr>
          <p:nvPr>
            <p:ph idx="1"/>
          </p:nvPr>
        </p:nvSpPr>
        <p:spPr>
          <a:xfrm>
            <a:off x="822960" y="1803294"/>
            <a:ext cx="7543800" cy="4281701"/>
          </a:xfrm>
        </p:spPr>
        <p:txBody>
          <a:bodyPr>
            <a:normAutofit fontScale="92500" lnSpcReduction="20000"/>
          </a:bodyPr>
          <a:lstStyle/>
          <a:p>
            <a:pPr marL="228600" indent="-228600">
              <a:spcBef>
                <a:spcPts val="0"/>
              </a:spcBef>
              <a:spcAft>
                <a:spcPts val="1200"/>
              </a:spcAft>
              <a:buFont typeface="Wingdings" panose="05000000000000000000" pitchFamily="2" charset="2"/>
              <a:buChar char="§"/>
            </a:pPr>
            <a:r>
              <a:rPr lang="en-US" sz="3000" dirty="0" smtClean="0">
                <a:solidFill>
                  <a:schemeClr val="bg2">
                    <a:lumMod val="25000"/>
                  </a:schemeClr>
                </a:solidFill>
                <a:latin typeface="+mj-lt"/>
              </a:rPr>
              <a:t>Most </a:t>
            </a:r>
            <a:r>
              <a:rPr lang="en-US" sz="3000" dirty="0">
                <a:solidFill>
                  <a:schemeClr val="bg2">
                    <a:lumMod val="25000"/>
                  </a:schemeClr>
                </a:solidFill>
                <a:latin typeface="+mj-lt"/>
              </a:rPr>
              <a:t>plans to end homelessness incorporate increasing access </a:t>
            </a:r>
            <a:r>
              <a:rPr lang="en-US" sz="3000" dirty="0" smtClean="0">
                <a:solidFill>
                  <a:schemeClr val="bg2">
                    <a:lumMod val="25000"/>
                  </a:schemeClr>
                </a:solidFill>
                <a:latin typeface="+mj-lt"/>
              </a:rPr>
              <a:t>to mainstream </a:t>
            </a:r>
            <a:r>
              <a:rPr lang="en-US" sz="3000" dirty="0">
                <a:solidFill>
                  <a:schemeClr val="bg2">
                    <a:lumMod val="25000"/>
                  </a:schemeClr>
                </a:solidFill>
                <a:latin typeface="+mj-lt"/>
              </a:rPr>
              <a:t>benefits</a:t>
            </a:r>
          </a:p>
          <a:p>
            <a:pPr marL="228600" indent="-228600">
              <a:spcBef>
                <a:spcPts val="0"/>
              </a:spcBef>
              <a:spcAft>
                <a:spcPts val="1200"/>
              </a:spcAft>
              <a:buFont typeface="Wingdings" panose="05000000000000000000" pitchFamily="2" charset="2"/>
              <a:buChar char="§"/>
            </a:pPr>
            <a:r>
              <a:rPr lang="en-US" sz="3000" dirty="0" smtClean="0">
                <a:solidFill>
                  <a:schemeClr val="bg2">
                    <a:lumMod val="25000"/>
                  </a:schemeClr>
                </a:solidFill>
                <a:latin typeface="+mj-lt"/>
              </a:rPr>
              <a:t>Can </a:t>
            </a:r>
            <a:r>
              <a:rPr lang="en-US" sz="3000" dirty="0">
                <a:solidFill>
                  <a:schemeClr val="bg2">
                    <a:lumMod val="25000"/>
                  </a:schemeClr>
                </a:solidFill>
                <a:latin typeface="+mj-lt"/>
              </a:rPr>
              <a:t>fund SOAR leadership, coordination, and dedicated benefits </a:t>
            </a:r>
            <a:r>
              <a:rPr lang="en-US" sz="3000" dirty="0" smtClean="0">
                <a:solidFill>
                  <a:schemeClr val="bg2">
                    <a:lumMod val="25000"/>
                  </a:schemeClr>
                </a:solidFill>
                <a:latin typeface="+mj-lt"/>
              </a:rPr>
              <a:t>specialists</a:t>
            </a:r>
            <a:endParaRPr lang="en-US" sz="3000" dirty="0">
              <a:solidFill>
                <a:schemeClr val="bg2">
                  <a:lumMod val="25000"/>
                </a:schemeClr>
              </a:solidFill>
              <a:latin typeface="+mj-lt"/>
            </a:endParaRPr>
          </a:p>
          <a:p>
            <a:pPr marL="228600" indent="-228600">
              <a:spcBef>
                <a:spcPts val="0"/>
              </a:spcBef>
              <a:spcAft>
                <a:spcPts val="1200"/>
              </a:spcAft>
              <a:buFont typeface="Wingdings" panose="05000000000000000000" pitchFamily="2" charset="2"/>
              <a:buChar char="§"/>
            </a:pPr>
            <a:r>
              <a:rPr lang="en-US" sz="3000" dirty="0" smtClean="0">
                <a:solidFill>
                  <a:schemeClr val="bg2">
                    <a:lumMod val="25000"/>
                  </a:schemeClr>
                </a:solidFill>
                <a:latin typeface="+mj-lt"/>
              </a:rPr>
              <a:t>Find </a:t>
            </a:r>
            <a:r>
              <a:rPr lang="en-US" sz="3000" dirty="0">
                <a:solidFill>
                  <a:schemeClr val="bg2">
                    <a:lumMod val="25000"/>
                  </a:schemeClr>
                </a:solidFill>
                <a:latin typeface="+mj-lt"/>
              </a:rPr>
              <a:t>your local plan and promote how SOAR helps meet this goal</a:t>
            </a:r>
          </a:p>
          <a:p>
            <a:pPr marL="228600" indent="-228600">
              <a:spcBef>
                <a:spcPts val="0"/>
              </a:spcBef>
              <a:spcAft>
                <a:spcPts val="1200"/>
              </a:spcAft>
              <a:buFont typeface="Wingdings" panose="05000000000000000000" pitchFamily="2" charset="2"/>
              <a:buChar char="§"/>
            </a:pPr>
            <a:r>
              <a:rPr lang="en-US" sz="3000" dirty="0" smtClean="0">
                <a:solidFill>
                  <a:schemeClr val="bg2">
                    <a:lumMod val="25000"/>
                  </a:schemeClr>
                </a:solidFill>
                <a:latin typeface="+mj-lt"/>
              </a:rPr>
              <a:t>Nashville</a:t>
            </a:r>
            <a:r>
              <a:rPr lang="en-US" sz="3000" dirty="0">
                <a:solidFill>
                  <a:schemeClr val="bg2">
                    <a:lumMod val="25000"/>
                  </a:schemeClr>
                </a:solidFill>
                <a:latin typeface="+mj-lt"/>
              </a:rPr>
              <a:t>, </a:t>
            </a:r>
            <a:r>
              <a:rPr lang="en-US" sz="3000" dirty="0" smtClean="0">
                <a:solidFill>
                  <a:schemeClr val="bg2">
                    <a:lumMod val="25000"/>
                  </a:schemeClr>
                </a:solidFill>
                <a:latin typeface="+mj-lt"/>
              </a:rPr>
              <a:t>Tennessee: </a:t>
            </a:r>
            <a:r>
              <a:rPr lang="en-US" sz="3000" dirty="0">
                <a:solidFill>
                  <a:schemeClr val="bg2">
                    <a:lumMod val="25000"/>
                  </a:schemeClr>
                </a:solidFill>
                <a:latin typeface="+mj-lt"/>
              </a:rPr>
              <a:t>10-year plan funds </a:t>
            </a:r>
            <a:r>
              <a:rPr lang="en-US" sz="3000" dirty="0" smtClean="0">
                <a:solidFill>
                  <a:schemeClr val="bg2">
                    <a:lumMod val="25000"/>
                  </a:schemeClr>
                </a:solidFill>
                <a:latin typeface="+mj-lt"/>
              </a:rPr>
              <a:t>three </a:t>
            </a:r>
            <a:r>
              <a:rPr lang="en-US" sz="3000" dirty="0">
                <a:solidFill>
                  <a:schemeClr val="bg2">
                    <a:lumMod val="25000"/>
                  </a:schemeClr>
                </a:solidFill>
                <a:latin typeface="+mj-lt"/>
              </a:rPr>
              <a:t>positions in community mental health </a:t>
            </a:r>
            <a:r>
              <a:rPr lang="en-US" sz="3000" dirty="0" smtClean="0">
                <a:solidFill>
                  <a:schemeClr val="bg2">
                    <a:lumMod val="25000"/>
                  </a:schemeClr>
                </a:solidFill>
                <a:latin typeface="+mj-lt"/>
              </a:rPr>
              <a:t>center </a:t>
            </a:r>
            <a:endParaRPr lang="en-US" sz="3000" dirty="0">
              <a:solidFill>
                <a:schemeClr val="bg2">
                  <a:lumMod val="25000"/>
                </a:schemeClr>
              </a:solidFill>
              <a:latin typeface="+mj-lt"/>
            </a:endParaRPr>
          </a:p>
          <a:p>
            <a:pPr marL="685800" lvl="1" indent="-236538">
              <a:spcBef>
                <a:spcPts val="0"/>
              </a:spcBef>
              <a:spcAft>
                <a:spcPts val="1200"/>
              </a:spcAft>
              <a:buFont typeface="Wingdings" panose="05000000000000000000" pitchFamily="2" charset="2"/>
              <a:buChar char="§"/>
            </a:pPr>
            <a:r>
              <a:rPr lang="en-US" sz="2800" dirty="0">
                <a:solidFill>
                  <a:schemeClr val="bg2">
                    <a:lumMod val="25000"/>
                  </a:schemeClr>
                </a:solidFill>
                <a:latin typeface="+mj-lt"/>
              </a:rPr>
              <a:t>Since May 2006, </a:t>
            </a:r>
            <a:r>
              <a:rPr lang="en-US" sz="2800" dirty="0" smtClean="0">
                <a:solidFill>
                  <a:schemeClr val="bg2">
                    <a:lumMod val="25000"/>
                  </a:schemeClr>
                </a:solidFill>
                <a:latin typeface="+mj-lt"/>
              </a:rPr>
              <a:t>SOAR providers in Nashville achieved a 98% approval rate for 692 applications; </a:t>
            </a:r>
            <a:r>
              <a:rPr lang="en-US" sz="2800" dirty="0">
                <a:solidFill>
                  <a:schemeClr val="bg2">
                    <a:lumMod val="25000"/>
                  </a:schemeClr>
                </a:solidFill>
                <a:latin typeface="+mj-lt"/>
              </a:rPr>
              <a:t>i</a:t>
            </a:r>
            <a:r>
              <a:rPr lang="en-US" sz="2800" dirty="0" smtClean="0">
                <a:solidFill>
                  <a:schemeClr val="bg2">
                    <a:lumMod val="25000"/>
                  </a:schemeClr>
                </a:solidFill>
                <a:latin typeface="+mj-lt"/>
              </a:rPr>
              <a:t>n 2014, they averaged 37 days to decision </a:t>
            </a:r>
            <a:endParaRPr lang="en-US" sz="2800" dirty="0">
              <a:solidFill>
                <a:schemeClr val="bg2">
                  <a:lumMod val="25000"/>
                </a:schemeClr>
              </a:solidFill>
              <a:latin typeface="+mj-lt"/>
            </a:endParaRPr>
          </a:p>
          <a:p>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4722" t="12293" r="4722" b="15483"/>
          <a:stretch/>
        </p:blipFill>
        <p:spPr bwMode="auto">
          <a:xfrm>
            <a:off x="85725" y="220670"/>
            <a:ext cx="1552575" cy="642930"/>
          </a:xfrm>
          <a:prstGeom prst="rect">
            <a:avLst/>
          </a:prstGeom>
          <a:ln>
            <a:noFill/>
          </a:ln>
          <a:extLst>
            <a:ext uri="{53640926-AAD7-44D8-BBD7-CCE9431645EC}">
              <a14:shadowObscured xmlns:a14="http://schemas.microsoft.com/office/drawing/2010/main"/>
            </a:ext>
          </a:extLst>
        </p:spPr>
      </p:pic>
      <p:pic>
        <p:nvPicPr>
          <p:cNvPr id="5" name="Picture 2" descr="H:\SOAR\PowerPoints\Transparent Logos\SAMHSA Logos_b_nobg.png"/>
          <p:cNvPicPr>
            <a:picLocks noChangeAspect="1" noChangeArrowheads="1"/>
          </p:cNvPicPr>
          <p:nvPr/>
        </p:nvPicPr>
        <p:blipFill>
          <a:blip r:embed="rId4" cstate="print"/>
          <a:srcRect/>
          <a:stretch>
            <a:fillRect/>
          </a:stretch>
        </p:blipFill>
        <p:spPr bwMode="auto">
          <a:xfrm>
            <a:off x="8080076" y="6415164"/>
            <a:ext cx="984848" cy="420439"/>
          </a:xfrm>
          <a:prstGeom prst="rect">
            <a:avLst/>
          </a:prstGeom>
          <a:noFill/>
        </p:spPr>
      </p:pic>
    </p:spTree>
    <p:extLst>
      <p:ext uri="{BB962C8B-B14F-4D97-AF65-F5344CB8AC3E}">
        <p14:creationId xmlns:p14="http://schemas.microsoft.com/office/powerpoint/2010/main" val="917073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6604"/>
            <a:ext cx="8458200" cy="1450757"/>
          </a:xfrm>
        </p:spPr>
        <p:txBody>
          <a:bodyPr>
            <a:normAutofit/>
          </a:bodyPr>
          <a:lstStyle/>
          <a:p>
            <a:pPr algn="ctr"/>
            <a:r>
              <a:rPr lang="en-US" sz="4600" dirty="0">
                <a:solidFill>
                  <a:schemeClr val="bg2">
                    <a:lumMod val="25000"/>
                  </a:schemeClr>
                </a:solidFill>
              </a:rPr>
              <a:t>Foundation &amp; Other Private Funding</a:t>
            </a:r>
            <a:endParaRPr lang="en-US" sz="4600" dirty="0"/>
          </a:p>
        </p:txBody>
      </p:sp>
      <p:sp>
        <p:nvSpPr>
          <p:cNvPr id="3" name="Content Placeholder 2"/>
          <p:cNvSpPr>
            <a:spLocks noGrp="1"/>
          </p:cNvSpPr>
          <p:nvPr>
            <p:ph idx="1"/>
          </p:nvPr>
        </p:nvSpPr>
        <p:spPr>
          <a:xfrm>
            <a:off x="822960" y="1803294"/>
            <a:ext cx="7543800" cy="4281701"/>
          </a:xfrm>
        </p:spPr>
        <p:txBody>
          <a:bodyPr/>
          <a:lstStyle/>
          <a:p>
            <a:pPr marL="228600" lvl="0" indent="-228600">
              <a:spcBef>
                <a:spcPts val="2400"/>
              </a:spcBef>
              <a:spcAft>
                <a:spcPts val="600"/>
              </a:spcAft>
              <a:buFont typeface="Wingdings" panose="05000000000000000000" pitchFamily="2" charset="2"/>
              <a:buChar char="§"/>
            </a:pPr>
            <a:r>
              <a:rPr lang="en-US" sz="3000" dirty="0" smtClean="0">
                <a:solidFill>
                  <a:schemeClr val="bg2">
                    <a:lumMod val="25000"/>
                  </a:schemeClr>
                </a:solidFill>
                <a:latin typeface="+mj-lt"/>
              </a:rPr>
              <a:t>United </a:t>
            </a:r>
            <a:r>
              <a:rPr lang="en-US" sz="3000" dirty="0">
                <a:solidFill>
                  <a:schemeClr val="bg2">
                    <a:lumMod val="25000"/>
                  </a:schemeClr>
                </a:solidFill>
                <a:latin typeface="+mj-lt"/>
              </a:rPr>
              <a:t>Way: </a:t>
            </a:r>
            <a:r>
              <a:rPr lang="en-US" sz="3000" dirty="0" smtClean="0">
                <a:solidFill>
                  <a:schemeClr val="bg2">
                    <a:lumMod val="25000"/>
                  </a:schemeClr>
                </a:solidFill>
                <a:latin typeface="+mj-lt"/>
              </a:rPr>
              <a:t>Funds </a:t>
            </a:r>
            <a:r>
              <a:rPr lang="en-US" sz="3000" dirty="0">
                <a:solidFill>
                  <a:schemeClr val="bg2">
                    <a:lumMod val="25000"/>
                  </a:schemeClr>
                </a:solidFill>
                <a:latin typeface="+mj-lt"/>
              </a:rPr>
              <a:t>coordination of SOAR in Trenton, New </a:t>
            </a:r>
            <a:r>
              <a:rPr lang="en-US" sz="3000" dirty="0" smtClean="0">
                <a:solidFill>
                  <a:schemeClr val="bg2">
                    <a:lumMod val="25000"/>
                  </a:schemeClr>
                </a:solidFill>
                <a:latin typeface="+mj-lt"/>
              </a:rPr>
              <a:t>Jersey, </a:t>
            </a:r>
            <a:r>
              <a:rPr lang="en-US" sz="3000" dirty="0">
                <a:solidFill>
                  <a:schemeClr val="bg2">
                    <a:lumMod val="25000"/>
                  </a:schemeClr>
                </a:solidFill>
                <a:latin typeface="+mj-lt"/>
              </a:rPr>
              <a:t>and staffing of SOAR programs in other localities</a:t>
            </a:r>
          </a:p>
          <a:p>
            <a:pPr marL="228600" lvl="0" indent="-228600">
              <a:spcBef>
                <a:spcPts val="2400"/>
              </a:spcBef>
              <a:spcAft>
                <a:spcPts val="600"/>
              </a:spcAft>
              <a:buFont typeface="Wingdings" panose="05000000000000000000" pitchFamily="2" charset="2"/>
              <a:buChar char="§"/>
            </a:pPr>
            <a:r>
              <a:rPr lang="en-US" sz="3000" dirty="0" smtClean="0">
                <a:solidFill>
                  <a:schemeClr val="bg2">
                    <a:lumMod val="25000"/>
                  </a:schemeClr>
                </a:solidFill>
                <a:latin typeface="+mj-lt"/>
              </a:rPr>
              <a:t>Pharmaceutical </a:t>
            </a:r>
            <a:r>
              <a:rPr lang="en-US" sz="3000" dirty="0">
                <a:solidFill>
                  <a:schemeClr val="bg2">
                    <a:lumMod val="25000"/>
                  </a:schemeClr>
                </a:solidFill>
                <a:latin typeface="+mj-lt"/>
              </a:rPr>
              <a:t>and insurance companies: GlaxoSmithKline, Blue Cross Blue Shield, and Kaiser Permanente fund SOAR programs in North Carolina and Oregon</a:t>
            </a:r>
          </a:p>
          <a:p>
            <a:pPr marL="228600" indent="-228600">
              <a:spcBef>
                <a:spcPts val="2400"/>
              </a:spcBef>
              <a:spcAft>
                <a:spcPts val="600"/>
              </a:spcAft>
              <a:buFont typeface="Wingdings" panose="05000000000000000000" pitchFamily="2" charset="2"/>
              <a:buChar char="§"/>
            </a:pPr>
            <a:r>
              <a:rPr lang="en-US" sz="3000" dirty="0" smtClean="0">
                <a:solidFill>
                  <a:schemeClr val="bg2">
                    <a:lumMod val="25000"/>
                  </a:schemeClr>
                </a:solidFill>
                <a:latin typeface="+mj-lt"/>
              </a:rPr>
              <a:t>www.foundationcenter.org</a:t>
            </a:r>
            <a:endParaRPr lang="en-US" sz="3000" dirty="0">
              <a:solidFill>
                <a:schemeClr val="bg2">
                  <a:lumMod val="25000"/>
                </a:schemeClr>
              </a:solidFill>
              <a:latin typeface="+mj-lt"/>
            </a:endParaRPr>
          </a:p>
          <a:p>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4722" t="12293" r="4722" b="15483"/>
          <a:stretch/>
        </p:blipFill>
        <p:spPr bwMode="auto">
          <a:xfrm>
            <a:off x="85725" y="220670"/>
            <a:ext cx="1552575" cy="642930"/>
          </a:xfrm>
          <a:prstGeom prst="rect">
            <a:avLst/>
          </a:prstGeom>
          <a:ln>
            <a:noFill/>
          </a:ln>
          <a:extLst>
            <a:ext uri="{53640926-AAD7-44D8-BBD7-CCE9431645EC}">
              <a14:shadowObscured xmlns:a14="http://schemas.microsoft.com/office/drawing/2010/main"/>
            </a:ext>
          </a:extLst>
        </p:spPr>
      </p:pic>
      <p:pic>
        <p:nvPicPr>
          <p:cNvPr id="5" name="Picture 2" descr="H:\SOAR\PowerPoints\Transparent Logos\SAMHSA Logos_b_nobg.png"/>
          <p:cNvPicPr>
            <a:picLocks noChangeAspect="1" noChangeArrowheads="1"/>
          </p:cNvPicPr>
          <p:nvPr/>
        </p:nvPicPr>
        <p:blipFill>
          <a:blip r:embed="rId4" cstate="print"/>
          <a:srcRect/>
          <a:stretch>
            <a:fillRect/>
          </a:stretch>
        </p:blipFill>
        <p:spPr bwMode="auto">
          <a:xfrm>
            <a:off x="8080076" y="6415164"/>
            <a:ext cx="984848" cy="420439"/>
          </a:xfrm>
          <a:prstGeom prst="rect">
            <a:avLst/>
          </a:prstGeom>
          <a:noFill/>
        </p:spPr>
      </p:pic>
    </p:spTree>
    <p:extLst>
      <p:ext uri="{BB962C8B-B14F-4D97-AF65-F5344CB8AC3E}">
        <p14:creationId xmlns:p14="http://schemas.microsoft.com/office/powerpoint/2010/main" val="2331244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2">
                    <a:lumMod val="25000"/>
                  </a:schemeClr>
                </a:solidFill>
              </a:rPr>
              <a:t>Hospital </a:t>
            </a:r>
            <a:r>
              <a:rPr lang="en-US" dirty="0" smtClean="0">
                <a:solidFill>
                  <a:schemeClr val="bg2">
                    <a:lumMod val="25000"/>
                  </a:schemeClr>
                </a:solidFill>
              </a:rPr>
              <a:t>Collaborations</a:t>
            </a:r>
            <a:endParaRPr lang="en-US" b="1" i="1" dirty="0"/>
          </a:p>
        </p:txBody>
      </p:sp>
      <p:sp>
        <p:nvSpPr>
          <p:cNvPr id="3" name="Content Placeholder 2"/>
          <p:cNvSpPr>
            <a:spLocks noGrp="1"/>
          </p:cNvSpPr>
          <p:nvPr>
            <p:ph idx="1"/>
          </p:nvPr>
        </p:nvSpPr>
        <p:spPr>
          <a:xfrm>
            <a:off x="822960" y="1803294"/>
            <a:ext cx="7543800" cy="4281701"/>
          </a:xfrm>
        </p:spPr>
        <p:txBody>
          <a:bodyPr>
            <a:normAutofit fontScale="92500" lnSpcReduction="10000"/>
          </a:bodyPr>
          <a:lstStyle/>
          <a:p>
            <a:pPr marL="228600" indent="-228600">
              <a:spcAft>
                <a:spcPts val="400"/>
              </a:spcAft>
              <a:buFont typeface="Wingdings" panose="05000000000000000000" pitchFamily="2" charset="2"/>
              <a:buChar char="§"/>
            </a:pPr>
            <a:r>
              <a:rPr lang="en-US" sz="3000" dirty="0" smtClean="0">
                <a:solidFill>
                  <a:schemeClr val="bg2">
                    <a:lumMod val="25000"/>
                  </a:schemeClr>
                </a:solidFill>
                <a:latin typeface="+mj-lt"/>
              </a:rPr>
              <a:t>Hospitals </a:t>
            </a:r>
            <a:r>
              <a:rPr lang="en-US" sz="3000" dirty="0">
                <a:solidFill>
                  <a:schemeClr val="bg2">
                    <a:lumMod val="25000"/>
                  </a:schemeClr>
                </a:solidFill>
                <a:latin typeface="+mj-lt"/>
              </a:rPr>
              <a:t>can recoup payments for previously uncompensated care when individuals approved for SSI obtain Medicaid</a:t>
            </a:r>
          </a:p>
          <a:p>
            <a:pPr marL="685800" lvl="1" indent="-228600">
              <a:spcBef>
                <a:spcPts val="1200"/>
              </a:spcBef>
              <a:buFont typeface="Wingdings" panose="05000000000000000000" pitchFamily="2" charset="2"/>
              <a:buChar char="§"/>
            </a:pPr>
            <a:r>
              <a:rPr lang="en-US" sz="2800" dirty="0">
                <a:solidFill>
                  <a:schemeClr val="bg2">
                    <a:lumMod val="25000"/>
                  </a:schemeClr>
                </a:solidFill>
                <a:latin typeface="+mj-lt"/>
              </a:rPr>
              <a:t>SOAR providers may receive funding from hospitals for dedicated SOAR benefits specialists to help individuals access SSI/SSDI and health insurance </a:t>
            </a:r>
          </a:p>
          <a:p>
            <a:pPr marL="228600" lvl="0" indent="-228600">
              <a:spcAft>
                <a:spcPts val="400"/>
              </a:spcAft>
              <a:buFont typeface="Wingdings" panose="05000000000000000000" pitchFamily="2" charset="2"/>
              <a:buChar char="§"/>
            </a:pPr>
            <a:r>
              <a:rPr lang="en-US" sz="3000" dirty="0" smtClean="0">
                <a:solidFill>
                  <a:schemeClr val="bg2">
                    <a:lumMod val="25000"/>
                  </a:schemeClr>
                </a:solidFill>
                <a:latin typeface="+mj-lt"/>
              </a:rPr>
              <a:t>In 2014, </a:t>
            </a:r>
            <a:r>
              <a:rPr lang="en-US" sz="3000" dirty="0">
                <a:solidFill>
                  <a:schemeClr val="bg2">
                    <a:lumMod val="25000"/>
                  </a:schemeClr>
                </a:solidFill>
                <a:latin typeface="+mj-lt"/>
              </a:rPr>
              <a:t>s</a:t>
            </a:r>
            <a:r>
              <a:rPr lang="en-US" sz="3000" dirty="0" smtClean="0">
                <a:solidFill>
                  <a:schemeClr val="bg2">
                    <a:lumMod val="25000"/>
                  </a:schemeClr>
                </a:solidFill>
                <a:latin typeface="+mj-lt"/>
              </a:rPr>
              <a:t>tates </a:t>
            </a:r>
            <a:r>
              <a:rPr lang="en-US" sz="3000" dirty="0">
                <a:solidFill>
                  <a:schemeClr val="bg2">
                    <a:lumMod val="25000"/>
                  </a:schemeClr>
                </a:solidFill>
                <a:latin typeface="+mj-lt"/>
              </a:rPr>
              <a:t>reported an average </a:t>
            </a:r>
            <a:r>
              <a:rPr lang="en-US" sz="3000" dirty="0" smtClean="0">
                <a:solidFill>
                  <a:schemeClr val="bg2">
                    <a:lumMod val="25000"/>
                  </a:schemeClr>
                </a:solidFill>
                <a:latin typeface="+mj-lt"/>
              </a:rPr>
              <a:t>$10,465 </a:t>
            </a:r>
            <a:r>
              <a:rPr lang="en-US" sz="3000" dirty="0">
                <a:solidFill>
                  <a:schemeClr val="bg2">
                    <a:lumMod val="25000"/>
                  </a:schemeClr>
                </a:solidFill>
                <a:latin typeface="+mj-lt"/>
              </a:rPr>
              <a:t>reimbursed from Medicaid per SOAR approval</a:t>
            </a:r>
          </a:p>
          <a:p>
            <a:pPr marL="228600" lvl="0" indent="-228600">
              <a:spcAft>
                <a:spcPts val="400"/>
              </a:spcAft>
              <a:buFont typeface="Wingdings" panose="05000000000000000000" pitchFamily="2" charset="2"/>
              <a:buChar char="§"/>
            </a:pPr>
            <a:r>
              <a:rPr lang="en-US" sz="3000" dirty="0" smtClean="0">
                <a:solidFill>
                  <a:schemeClr val="bg2">
                    <a:lumMod val="25000"/>
                  </a:schemeClr>
                </a:solidFill>
                <a:latin typeface="+mj-lt"/>
              </a:rPr>
              <a:t>SOAR </a:t>
            </a:r>
            <a:r>
              <a:rPr lang="en-US" sz="3000" dirty="0">
                <a:solidFill>
                  <a:schemeClr val="bg2">
                    <a:lumMod val="25000"/>
                  </a:schemeClr>
                </a:solidFill>
                <a:latin typeface="+mj-lt"/>
              </a:rPr>
              <a:t>TA Center issue brief on hospital collaborations</a:t>
            </a:r>
          </a:p>
          <a:p>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4722" t="12293" r="4722" b="15483"/>
          <a:stretch/>
        </p:blipFill>
        <p:spPr bwMode="auto">
          <a:xfrm>
            <a:off x="85725" y="220670"/>
            <a:ext cx="1552575" cy="642930"/>
          </a:xfrm>
          <a:prstGeom prst="rect">
            <a:avLst/>
          </a:prstGeom>
          <a:ln>
            <a:noFill/>
          </a:ln>
          <a:extLst>
            <a:ext uri="{53640926-AAD7-44D8-BBD7-CCE9431645EC}">
              <a14:shadowObscured xmlns:a14="http://schemas.microsoft.com/office/drawing/2010/main"/>
            </a:ext>
          </a:extLst>
        </p:spPr>
      </p:pic>
      <p:pic>
        <p:nvPicPr>
          <p:cNvPr id="5" name="Picture 2" descr="H:\SOAR\PowerPoints\Transparent Logos\SAMHSA Logos_b_nobg.png"/>
          <p:cNvPicPr>
            <a:picLocks noChangeAspect="1" noChangeArrowheads="1"/>
          </p:cNvPicPr>
          <p:nvPr/>
        </p:nvPicPr>
        <p:blipFill>
          <a:blip r:embed="rId4" cstate="print"/>
          <a:srcRect/>
          <a:stretch>
            <a:fillRect/>
          </a:stretch>
        </p:blipFill>
        <p:spPr bwMode="auto">
          <a:xfrm>
            <a:off x="8080076" y="6415164"/>
            <a:ext cx="984848" cy="420439"/>
          </a:xfrm>
          <a:prstGeom prst="rect">
            <a:avLst/>
          </a:prstGeom>
          <a:noFill/>
        </p:spPr>
      </p:pic>
    </p:spTree>
    <p:extLst>
      <p:ext uri="{BB962C8B-B14F-4D97-AF65-F5344CB8AC3E}">
        <p14:creationId xmlns:p14="http://schemas.microsoft.com/office/powerpoint/2010/main" val="3423735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676400" y="2514600"/>
            <a:ext cx="7467600" cy="1470025"/>
          </a:xfrm>
        </p:spPr>
        <p:txBody>
          <a:bodyPr/>
          <a:lstStyle/>
          <a:p>
            <a:pPr algn="ctr" eaLnBrk="1" hangingPunct="1"/>
            <a:r>
              <a:rPr lang="en-US" sz="4400" dirty="0" smtClean="0">
                <a:solidFill>
                  <a:schemeClr val="tx1">
                    <a:lumMod val="65000"/>
                    <a:lumOff val="35000"/>
                  </a:schemeClr>
                </a:solidFill>
                <a:latin typeface="Calibri" pitchFamily="34" charset="0"/>
              </a:rPr>
              <a:t>Innovative Strategies to Fund SOAR Programs</a:t>
            </a:r>
          </a:p>
        </p:txBody>
      </p:sp>
      <p:sp>
        <p:nvSpPr>
          <p:cNvPr id="2" name="TextBox 1"/>
          <p:cNvSpPr txBox="1"/>
          <p:nvPr/>
        </p:nvSpPr>
        <p:spPr>
          <a:xfrm>
            <a:off x="4648200" y="4114800"/>
            <a:ext cx="4352544" cy="1446550"/>
          </a:xfrm>
          <a:prstGeom prst="rect">
            <a:avLst/>
          </a:prstGeom>
          <a:noFill/>
        </p:spPr>
        <p:txBody>
          <a:bodyPr wrap="square" rtlCol="0">
            <a:spAutoFit/>
          </a:bodyPr>
          <a:lstStyle/>
          <a:p>
            <a:r>
              <a:rPr lang="en-US" sz="2200" dirty="0" smtClean="0">
                <a:latin typeface="Calibri" pitchFamily="34" charset="0"/>
              </a:rPr>
              <a:t>SAMHSA’s Homeless and Housing Resource Network (HHRN) Webinar</a:t>
            </a:r>
          </a:p>
          <a:p>
            <a:r>
              <a:rPr lang="en-US" sz="2200" dirty="0" smtClean="0">
                <a:latin typeface="Calibri" pitchFamily="34" charset="0"/>
              </a:rPr>
              <a:t>Wednesday, February 4, 2015</a:t>
            </a:r>
          </a:p>
          <a:p>
            <a:r>
              <a:rPr lang="en-US" sz="2200" dirty="0" smtClean="0">
                <a:latin typeface="Calibri" pitchFamily="34" charset="0"/>
              </a:rPr>
              <a:t>2:00-3:30 p.m. ET</a:t>
            </a:r>
            <a:endParaRPr lang="en-US" sz="2200"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2">
                    <a:lumMod val="25000"/>
                  </a:schemeClr>
                </a:solidFill>
              </a:rPr>
              <a:t>Criminal Justice System Collaborations</a:t>
            </a:r>
            <a:endParaRPr lang="en-US" dirty="0"/>
          </a:p>
        </p:txBody>
      </p:sp>
      <p:sp>
        <p:nvSpPr>
          <p:cNvPr id="3" name="Content Placeholder 2"/>
          <p:cNvSpPr>
            <a:spLocks noGrp="1"/>
          </p:cNvSpPr>
          <p:nvPr>
            <p:ph idx="1"/>
          </p:nvPr>
        </p:nvSpPr>
        <p:spPr>
          <a:xfrm>
            <a:off x="714676" y="1803293"/>
            <a:ext cx="7817484" cy="4611870"/>
          </a:xfrm>
        </p:spPr>
        <p:txBody>
          <a:bodyPr>
            <a:normAutofit fontScale="92500" lnSpcReduction="10000"/>
          </a:bodyPr>
          <a:lstStyle/>
          <a:p>
            <a:pPr marL="228600" indent="-228600">
              <a:lnSpc>
                <a:spcPct val="100000"/>
              </a:lnSpc>
              <a:spcAft>
                <a:spcPts val="400"/>
              </a:spcAft>
              <a:buFont typeface="Wingdings" panose="05000000000000000000" pitchFamily="2" charset="2"/>
              <a:buChar char="§"/>
            </a:pPr>
            <a:r>
              <a:rPr lang="en-US" sz="3000" dirty="0" smtClean="0">
                <a:solidFill>
                  <a:schemeClr val="bg2">
                    <a:lumMod val="25000"/>
                  </a:schemeClr>
                </a:solidFill>
                <a:latin typeface="+mj-lt"/>
              </a:rPr>
              <a:t>Diversion </a:t>
            </a:r>
            <a:r>
              <a:rPr lang="en-US" sz="3000" dirty="0">
                <a:solidFill>
                  <a:schemeClr val="bg2">
                    <a:lumMod val="25000"/>
                  </a:schemeClr>
                </a:solidFill>
                <a:latin typeface="+mj-lt"/>
              </a:rPr>
              <a:t>courts, in-reach initiatives, re-entry planning, and </a:t>
            </a:r>
            <a:r>
              <a:rPr lang="en-US" sz="3000" dirty="0" smtClean="0">
                <a:solidFill>
                  <a:schemeClr val="bg2">
                    <a:lumMod val="25000"/>
                  </a:schemeClr>
                </a:solidFill>
                <a:latin typeface="+mj-lt"/>
              </a:rPr>
              <a:t>SOAR-trained </a:t>
            </a:r>
            <a:r>
              <a:rPr lang="en-US" sz="3000" dirty="0">
                <a:solidFill>
                  <a:schemeClr val="bg2">
                    <a:lumMod val="25000"/>
                  </a:schemeClr>
                </a:solidFill>
                <a:latin typeface="+mj-lt"/>
              </a:rPr>
              <a:t>corrections staff</a:t>
            </a:r>
          </a:p>
          <a:p>
            <a:pPr marL="228600" indent="-228600">
              <a:lnSpc>
                <a:spcPct val="100000"/>
              </a:lnSpc>
              <a:spcAft>
                <a:spcPts val="400"/>
              </a:spcAft>
              <a:buFont typeface="Wingdings" panose="05000000000000000000" pitchFamily="2" charset="2"/>
              <a:buChar char="§"/>
            </a:pPr>
            <a:r>
              <a:rPr lang="en-US" sz="3000" dirty="0" smtClean="0">
                <a:solidFill>
                  <a:schemeClr val="bg2">
                    <a:lumMod val="25000"/>
                  </a:schemeClr>
                </a:solidFill>
                <a:latin typeface="+mj-lt"/>
              </a:rPr>
              <a:t>Reduces recidivism, </a:t>
            </a:r>
            <a:r>
              <a:rPr lang="en-US" sz="3000" dirty="0">
                <a:solidFill>
                  <a:schemeClr val="bg2">
                    <a:lumMod val="25000"/>
                  </a:schemeClr>
                </a:solidFill>
                <a:latin typeface="+mj-lt"/>
              </a:rPr>
              <a:t>prevents </a:t>
            </a:r>
            <a:r>
              <a:rPr lang="en-US" sz="3000" dirty="0" smtClean="0">
                <a:solidFill>
                  <a:schemeClr val="bg2">
                    <a:lumMod val="25000"/>
                  </a:schemeClr>
                </a:solidFill>
                <a:latin typeface="+mj-lt"/>
              </a:rPr>
              <a:t>incarceration, saves </a:t>
            </a:r>
            <a:r>
              <a:rPr lang="en-US" sz="3000" dirty="0">
                <a:solidFill>
                  <a:schemeClr val="bg2">
                    <a:lumMod val="25000"/>
                  </a:schemeClr>
                </a:solidFill>
                <a:latin typeface="+mj-lt"/>
              </a:rPr>
              <a:t>money </a:t>
            </a:r>
            <a:endParaRPr lang="en-US" sz="3000" dirty="0" smtClean="0">
              <a:solidFill>
                <a:schemeClr val="bg2">
                  <a:lumMod val="25000"/>
                </a:schemeClr>
              </a:solidFill>
              <a:latin typeface="+mj-lt"/>
            </a:endParaRPr>
          </a:p>
          <a:p>
            <a:pPr marL="228600" indent="-228600">
              <a:lnSpc>
                <a:spcPct val="100000"/>
              </a:lnSpc>
              <a:spcAft>
                <a:spcPts val="400"/>
              </a:spcAft>
              <a:buFont typeface="Wingdings" panose="05000000000000000000" pitchFamily="2" charset="2"/>
              <a:buChar char="§"/>
            </a:pPr>
            <a:r>
              <a:rPr lang="en-US" sz="3000" dirty="0" smtClean="0">
                <a:solidFill>
                  <a:schemeClr val="bg2">
                    <a:lumMod val="25000"/>
                  </a:schemeClr>
                </a:solidFill>
                <a:latin typeface="+mj-lt"/>
              </a:rPr>
              <a:t>In </a:t>
            </a:r>
            <a:r>
              <a:rPr lang="en-US" sz="3000" dirty="0">
                <a:solidFill>
                  <a:schemeClr val="bg2">
                    <a:lumMod val="25000"/>
                  </a:schemeClr>
                </a:solidFill>
                <a:latin typeface="+mj-lt"/>
              </a:rPr>
              <a:t>2009, the Miami-Dade Jail Diversion Program </a:t>
            </a:r>
            <a:r>
              <a:rPr lang="en-US" sz="3000" dirty="0" smtClean="0">
                <a:solidFill>
                  <a:schemeClr val="bg2">
                    <a:lumMod val="25000"/>
                  </a:schemeClr>
                </a:solidFill>
                <a:latin typeface="+mj-lt"/>
              </a:rPr>
              <a:t>estimated </a:t>
            </a:r>
            <a:r>
              <a:rPr lang="en-US" sz="3000" dirty="0">
                <a:solidFill>
                  <a:schemeClr val="bg2">
                    <a:lumMod val="25000"/>
                  </a:schemeClr>
                </a:solidFill>
                <a:latin typeface="+mj-lt"/>
              </a:rPr>
              <a:t>cost-savings to the state of </a:t>
            </a:r>
            <a:r>
              <a:rPr lang="en-US" sz="3000" b="1" dirty="0">
                <a:solidFill>
                  <a:schemeClr val="bg2">
                    <a:lumMod val="25000"/>
                  </a:schemeClr>
                </a:solidFill>
                <a:latin typeface="+mj-lt"/>
              </a:rPr>
              <a:t>$7 million</a:t>
            </a:r>
            <a:endParaRPr lang="en-US" sz="3000" dirty="0">
              <a:solidFill>
                <a:schemeClr val="bg2">
                  <a:lumMod val="25000"/>
                </a:schemeClr>
              </a:solidFill>
              <a:latin typeface="+mj-lt"/>
            </a:endParaRPr>
          </a:p>
          <a:p>
            <a:pPr marL="228600" lvl="0" indent="-228600">
              <a:lnSpc>
                <a:spcPct val="100000"/>
              </a:lnSpc>
              <a:spcAft>
                <a:spcPts val="400"/>
              </a:spcAft>
              <a:buFont typeface="Wingdings" panose="05000000000000000000" pitchFamily="2" charset="2"/>
              <a:buChar char="§"/>
            </a:pPr>
            <a:r>
              <a:rPr lang="en-US" sz="3000" dirty="0" smtClean="0">
                <a:solidFill>
                  <a:schemeClr val="bg2">
                    <a:lumMod val="25000"/>
                  </a:schemeClr>
                </a:solidFill>
                <a:latin typeface="+mj-lt"/>
              </a:rPr>
              <a:t>Results </a:t>
            </a:r>
            <a:r>
              <a:rPr lang="en-US" sz="3000" dirty="0">
                <a:solidFill>
                  <a:schemeClr val="bg2">
                    <a:lumMod val="25000"/>
                  </a:schemeClr>
                </a:solidFill>
                <a:latin typeface="+mj-lt"/>
              </a:rPr>
              <a:t>leveraged </a:t>
            </a:r>
            <a:r>
              <a:rPr lang="en-US" sz="3000" dirty="0" smtClean="0">
                <a:solidFill>
                  <a:schemeClr val="bg2">
                    <a:lumMod val="25000"/>
                  </a:schemeClr>
                </a:solidFill>
                <a:latin typeface="+mj-lt"/>
              </a:rPr>
              <a:t>ongoing </a:t>
            </a:r>
            <a:r>
              <a:rPr lang="en-US" sz="3000" dirty="0">
                <a:solidFill>
                  <a:schemeClr val="bg2">
                    <a:lumMod val="25000"/>
                  </a:schemeClr>
                </a:solidFill>
                <a:latin typeface="+mj-lt"/>
              </a:rPr>
              <a:t>funding for SOAR</a:t>
            </a:r>
          </a:p>
          <a:p>
            <a:pPr marL="228600" lvl="0" indent="-228600">
              <a:lnSpc>
                <a:spcPct val="100000"/>
              </a:lnSpc>
              <a:spcAft>
                <a:spcPts val="400"/>
              </a:spcAft>
              <a:buFont typeface="Wingdings" panose="05000000000000000000" pitchFamily="2" charset="2"/>
              <a:buChar char="§"/>
            </a:pPr>
            <a:r>
              <a:rPr lang="en-US" sz="3000" dirty="0" smtClean="0">
                <a:solidFill>
                  <a:schemeClr val="bg2">
                    <a:lumMod val="25000"/>
                  </a:schemeClr>
                </a:solidFill>
                <a:latin typeface="+mj-lt"/>
              </a:rPr>
              <a:t>In 2014: 260 applications, 91% approval rate in 28 days</a:t>
            </a:r>
            <a:endParaRPr lang="en-US" sz="3000" dirty="0">
              <a:solidFill>
                <a:schemeClr val="bg2">
                  <a:lumMod val="25000"/>
                </a:schemeClr>
              </a:solidFill>
              <a:latin typeface="+mj-lt"/>
            </a:endParaRPr>
          </a:p>
          <a:p>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4722" t="12293" r="4722" b="15483"/>
          <a:stretch/>
        </p:blipFill>
        <p:spPr bwMode="auto">
          <a:xfrm>
            <a:off x="85725" y="220670"/>
            <a:ext cx="1552575" cy="642930"/>
          </a:xfrm>
          <a:prstGeom prst="rect">
            <a:avLst/>
          </a:prstGeom>
          <a:ln>
            <a:noFill/>
          </a:ln>
          <a:extLst>
            <a:ext uri="{53640926-AAD7-44D8-BBD7-CCE9431645EC}">
              <a14:shadowObscured xmlns:a14="http://schemas.microsoft.com/office/drawing/2010/main"/>
            </a:ext>
          </a:extLst>
        </p:spPr>
      </p:pic>
      <p:pic>
        <p:nvPicPr>
          <p:cNvPr id="5" name="Picture 2" descr="H:\SOAR\PowerPoints\Transparent Logos\SAMHSA Logos_b_nobg.png"/>
          <p:cNvPicPr>
            <a:picLocks noChangeAspect="1" noChangeArrowheads="1"/>
          </p:cNvPicPr>
          <p:nvPr/>
        </p:nvPicPr>
        <p:blipFill>
          <a:blip r:embed="rId4" cstate="print"/>
          <a:srcRect/>
          <a:stretch>
            <a:fillRect/>
          </a:stretch>
        </p:blipFill>
        <p:spPr bwMode="auto">
          <a:xfrm>
            <a:off x="8080076" y="6415164"/>
            <a:ext cx="984848" cy="420439"/>
          </a:xfrm>
          <a:prstGeom prst="rect">
            <a:avLst/>
          </a:prstGeom>
          <a:noFill/>
        </p:spPr>
      </p:pic>
    </p:spTree>
    <p:extLst>
      <p:ext uri="{BB962C8B-B14F-4D97-AF65-F5344CB8AC3E}">
        <p14:creationId xmlns:p14="http://schemas.microsoft.com/office/powerpoint/2010/main" val="270695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2">
                    <a:lumMod val="25000"/>
                  </a:schemeClr>
                </a:solidFill>
              </a:rPr>
              <a:t>Other Partnerships</a:t>
            </a:r>
            <a:endParaRPr lang="en-US" dirty="0"/>
          </a:p>
        </p:txBody>
      </p:sp>
      <p:sp>
        <p:nvSpPr>
          <p:cNvPr id="3" name="Content Placeholder 2"/>
          <p:cNvSpPr>
            <a:spLocks noGrp="1"/>
          </p:cNvSpPr>
          <p:nvPr>
            <p:ph idx="1"/>
          </p:nvPr>
        </p:nvSpPr>
        <p:spPr>
          <a:xfrm>
            <a:off x="822960" y="1892300"/>
            <a:ext cx="7543800" cy="4522863"/>
          </a:xfrm>
        </p:spPr>
        <p:txBody>
          <a:bodyPr>
            <a:normAutofit lnSpcReduction="10000"/>
          </a:bodyPr>
          <a:lstStyle/>
          <a:p>
            <a:r>
              <a:rPr lang="en-US" sz="3000" dirty="0">
                <a:solidFill>
                  <a:schemeClr val="bg2">
                    <a:lumMod val="25000"/>
                  </a:schemeClr>
                </a:solidFill>
                <a:latin typeface="+mj-lt"/>
              </a:rPr>
              <a:t>Programs serving targeted groups</a:t>
            </a:r>
          </a:p>
          <a:p>
            <a:pPr marL="457200" lvl="1" indent="-236538">
              <a:buFont typeface="Wingdings" panose="05000000000000000000" pitchFamily="2" charset="2"/>
              <a:buChar char="§"/>
            </a:pPr>
            <a:r>
              <a:rPr lang="en-US" sz="2700" dirty="0">
                <a:solidFill>
                  <a:schemeClr val="bg2">
                    <a:lumMod val="25000"/>
                  </a:schemeClr>
                </a:solidFill>
                <a:latin typeface="+mj-lt"/>
              </a:rPr>
              <a:t>Veterans</a:t>
            </a:r>
          </a:p>
          <a:p>
            <a:pPr marL="457200" lvl="1" indent="-236538">
              <a:buFont typeface="Wingdings" panose="05000000000000000000" pitchFamily="2" charset="2"/>
              <a:buChar char="§"/>
            </a:pPr>
            <a:r>
              <a:rPr lang="en-US" sz="2700" dirty="0">
                <a:solidFill>
                  <a:schemeClr val="bg2">
                    <a:lumMod val="25000"/>
                  </a:schemeClr>
                </a:solidFill>
                <a:latin typeface="+mj-lt"/>
              </a:rPr>
              <a:t>Youth leaving foster care</a:t>
            </a:r>
          </a:p>
          <a:p>
            <a:r>
              <a:rPr lang="en-US" sz="3000" dirty="0">
                <a:solidFill>
                  <a:schemeClr val="bg2">
                    <a:lumMod val="25000"/>
                  </a:schemeClr>
                </a:solidFill>
                <a:latin typeface="+mj-lt"/>
              </a:rPr>
              <a:t>Local colleges and universities</a:t>
            </a:r>
          </a:p>
          <a:p>
            <a:pPr marL="457200" lvl="1" indent="-236538">
              <a:buFont typeface="Wingdings" panose="05000000000000000000" pitchFamily="2" charset="2"/>
              <a:buChar char="§"/>
            </a:pPr>
            <a:r>
              <a:rPr lang="en-US" sz="2700" dirty="0">
                <a:solidFill>
                  <a:schemeClr val="bg2">
                    <a:lumMod val="25000"/>
                  </a:schemeClr>
                </a:solidFill>
                <a:latin typeface="+mj-lt"/>
              </a:rPr>
              <a:t>Social work field placements or internships</a:t>
            </a:r>
          </a:p>
          <a:p>
            <a:pPr marL="457200" lvl="1" indent="-236538">
              <a:buFont typeface="Wingdings" panose="05000000000000000000" pitchFamily="2" charset="2"/>
              <a:buChar char="§"/>
            </a:pPr>
            <a:r>
              <a:rPr lang="en-US" sz="2700" dirty="0">
                <a:solidFill>
                  <a:schemeClr val="bg2">
                    <a:lumMod val="25000"/>
                  </a:schemeClr>
                </a:solidFill>
                <a:latin typeface="+mj-lt"/>
              </a:rPr>
              <a:t>Students get experience working with clients and help grow an agency’s SOAR program</a:t>
            </a:r>
          </a:p>
          <a:p>
            <a:r>
              <a:rPr lang="en-US" sz="3000" dirty="0">
                <a:solidFill>
                  <a:schemeClr val="bg2">
                    <a:lumMod val="25000"/>
                  </a:schemeClr>
                </a:solidFill>
                <a:latin typeface="+mj-lt"/>
              </a:rPr>
              <a:t>Peer </a:t>
            </a:r>
            <a:r>
              <a:rPr lang="en-US" sz="3000" dirty="0" smtClean="0">
                <a:solidFill>
                  <a:schemeClr val="bg2">
                    <a:lumMod val="25000"/>
                  </a:schemeClr>
                </a:solidFill>
                <a:latin typeface="+mj-lt"/>
              </a:rPr>
              <a:t>support </a:t>
            </a:r>
            <a:r>
              <a:rPr lang="en-US" sz="3000" dirty="0">
                <a:solidFill>
                  <a:schemeClr val="bg2">
                    <a:lumMod val="25000"/>
                  </a:schemeClr>
                </a:solidFill>
                <a:latin typeface="+mj-lt"/>
              </a:rPr>
              <a:t>organizations</a:t>
            </a:r>
          </a:p>
          <a:p>
            <a:pPr marL="457200" lvl="1" indent="-236538">
              <a:buFont typeface="Wingdings" panose="05000000000000000000" pitchFamily="2" charset="2"/>
              <a:buChar char="§"/>
            </a:pPr>
            <a:r>
              <a:rPr lang="en-US" sz="2700" dirty="0">
                <a:solidFill>
                  <a:schemeClr val="bg2">
                    <a:lumMod val="25000"/>
                  </a:schemeClr>
                </a:solidFill>
                <a:latin typeface="+mj-lt"/>
              </a:rPr>
              <a:t>SOAR TA Center issue brief on utilizing peer support workers with SOAR</a:t>
            </a:r>
          </a:p>
          <a:p>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4722" t="12293" r="4722" b="15483"/>
          <a:stretch/>
        </p:blipFill>
        <p:spPr bwMode="auto">
          <a:xfrm>
            <a:off x="85725" y="220670"/>
            <a:ext cx="1552575" cy="642930"/>
          </a:xfrm>
          <a:prstGeom prst="rect">
            <a:avLst/>
          </a:prstGeom>
          <a:ln>
            <a:noFill/>
          </a:ln>
          <a:extLst>
            <a:ext uri="{53640926-AAD7-44D8-BBD7-CCE9431645EC}">
              <a14:shadowObscured xmlns:a14="http://schemas.microsoft.com/office/drawing/2010/main"/>
            </a:ext>
          </a:extLst>
        </p:spPr>
      </p:pic>
      <p:pic>
        <p:nvPicPr>
          <p:cNvPr id="5" name="Picture 2" descr="H:\SOAR\PowerPoints\Transparent Logos\SAMHSA Logos_b_nobg.png"/>
          <p:cNvPicPr>
            <a:picLocks noChangeAspect="1" noChangeArrowheads="1"/>
          </p:cNvPicPr>
          <p:nvPr/>
        </p:nvPicPr>
        <p:blipFill>
          <a:blip r:embed="rId4" cstate="print"/>
          <a:srcRect/>
          <a:stretch>
            <a:fillRect/>
          </a:stretch>
        </p:blipFill>
        <p:spPr bwMode="auto">
          <a:xfrm>
            <a:off x="8080076" y="6415164"/>
            <a:ext cx="984848" cy="420439"/>
          </a:xfrm>
          <a:prstGeom prst="rect">
            <a:avLst/>
          </a:prstGeom>
          <a:noFill/>
        </p:spPr>
      </p:pic>
    </p:spTree>
    <p:extLst>
      <p:ext uri="{BB962C8B-B14F-4D97-AF65-F5344CB8AC3E}">
        <p14:creationId xmlns:p14="http://schemas.microsoft.com/office/powerpoint/2010/main" val="4138577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2">
                    <a:lumMod val="25000"/>
                  </a:schemeClr>
                </a:solidFill>
                <a:ea typeface="ＭＳ Ｐゴシック" charset="0"/>
                <a:cs typeface="ＭＳ Ｐゴシック" charset="0"/>
              </a:rPr>
              <a:t>Growing &amp; Sustaining </a:t>
            </a:r>
            <a:r>
              <a:rPr lang="en-US" dirty="0">
                <a:solidFill>
                  <a:schemeClr val="bg2">
                    <a:lumMod val="25000"/>
                  </a:schemeClr>
                </a:solidFill>
                <a:ea typeface="ＭＳ Ｐゴシック" charset="0"/>
                <a:cs typeface="ＭＳ Ｐゴシック" charset="0"/>
              </a:rPr>
              <a:t>SOAR</a:t>
            </a:r>
            <a:endParaRPr lang="en-US" dirty="0"/>
          </a:p>
        </p:txBody>
      </p:sp>
      <p:sp>
        <p:nvSpPr>
          <p:cNvPr id="3" name="Content Placeholder 2"/>
          <p:cNvSpPr>
            <a:spLocks noGrp="1"/>
          </p:cNvSpPr>
          <p:nvPr>
            <p:ph idx="1"/>
          </p:nvPr>
        </p:nvSpPr>
        <p:spPr>
          <a:xfrm>
            <a:off x="822960" y="1803294"/>
            <a:ext cx="7543800" cy="4281701"/>
          </a:xfrm>
        </p:spPr>
        <p:txBody>
          <a:bodyPr>
            <a:normAutofit lnSpcReduction="10000"/>
          </a:bodyPr>
          <a:lstStyle/>
          <a:p>
            <a:pPr marL="228600" indent="-228600">
              <a:spcBef>
                <a:spcPts val="1800"/>
              </a:spcBef>
              <a:spcAft>
                <a:spcPts val="400"/>
              </a:spcAft>
              <a:buFont typeface="Wingdings" panose="05000000000000000000" pitchFamily="2" charset="2"/>
              <a:buChar char="§"/>
            </a:pPr>
            <a:r>
              <a:rPr lang="en-US" sz="3000" dirty="0" smtClean="0">
                <a:solidFill>
                  <a:schemeClr val="bg2">
                    <a:lumMod val="25000"/>
                  </a:schemeClr>
                </a:solidFill>
                <a:latin typeface="+mj-lt"/>
                <a:ea typeface="ＭＳ Ｐゴシック" charset="0"/>
                <a:cs typeface="ＭＳ Ｐゴシック" charset="0"/>
              </a:rPr>
              <a:t> Be </a:t>
            </a:r>
            <a:r>
              <a:rPr lang="en-US" sz="3000" dirty="0">
                <a:solidFill>
                  <a:schemeClr val="bg2">
                    <a:lumMod val="25000"/>
                  </a:schemeClr>
                </a:solidFill>
                <a:latin typeface="+mj-lt"/>
                <a:ea typeface="ＭＳ Ｐゴシック" charset="0"/>
                <a:cs typeface="ＭＳ Ｐゴシック" charset="0"/>
              </a:rPr>
              <a:t>creative</a:t>
            </a:r>
          </a:p>
          <a:p>
            <a:pPr marL="228600" indent="-228600">
              <a:spcBef>
                <a:spcPts val="1800"/>
              </a:spcBef>
              <a:spcAft>
                <a:spcPts val="400"/>
              </a:spcAft>
              <a:buFont typeface="Wingdings" panose="05000000000000000000" pitchFamily="2" charset="2"/>
              <a:buChar char="§"/>
            </a:pPr>
            <a:r>
              <a:rPr lang="en-US" sz="3000" dirty="0" smtClean="0">
                <a:solidFill>
                  <a:schemeClr val="bg2">
                    <a:lumMod val="25000"/>
                  </a:schemeClr>
                </a:solidFill>
                <a:latin typeface="+mj-lt"/>
                <a:ea typeface="ＭＳ Ｐゴシック" charset="0"/>
                <a:cs typeface="ＭＳ Ｐゴシック" charset="0"/>
              </a:rPr>
              <a:t> Use </a:t>
            </a:r>
            <a:r>
              <a:rPr lang="en-US" sz="3000" dirty="0">
                <a:solidFill>
                  <a:schemeClr val="bg2">
                    <a:lumMod val="25000"/>
                  </a:schemeClr>
                </a:solidFill>
                <a:latin typeface="+mj-lt"/>
                <a:ea typeface="ＭＳ Ｐゴシック" charset="0"/>
                <a:cs typeface="ＭＳ Ｐゴシック" charset="0"/>
              </a:rPr>
              <a:t>your outcomes</a:t>
            </a:r>
          </a:p>
          <a:p>
            <a:pPr marL="228600" indent="-228600">
              <a:spcBef>
                <a:spcPts val="1800"/>
              </a:spcBef>
              <a:spcAft>
                <a:spcPts val="400"/>
              </a:spcAft>
              <a:buFont typeface="Wingdings" panose="05000000000000000000" pitchFamily="2" charset="2"/>
              <a:buChar char="§"/>
            </a:pPr>
            <a:r>
              <a:rPr lang="en-US" sz="3000" dirty="0" smtClean="0">
                <a:solidFill>
                  <a:schemeClr val="bg2">
                    <a:lumMod val="25000"/>
                  </a:schemeClr>
                </a:solidFill>
                <a:latin typeface="+mj-lt"/>
                <a:ea typeface="ＭＳ Ｐゴシック" charset="0"/>
                <a:cs typeface="ＭＳ Ｐゴシック" charset="0"/>
              </a:rPr>
              <a:t> Share </a:t>
            </a:r>
            <a:r>
              <a:rPr lang="en-US" sz="3000" dirty="0">
                <a:solidFill>
                  <a:schemeClr val="bg2">
                    <a:lumMod val="25000"/>
                  </a:schemeClr>
                </a:solidFill>
                <a:latin typeface="+mj-lt"/>
                <a:ea typeface="ＭＳ Ｐゴシック" charset="0"/>
                <a:cs typeface="ＭＳ Ｐゴシック" charset="0"/>
              </a:rPr>
              <a:t>success stories with the press</a:t>
            </a:r>
          </a:p>
          <a:p>
            <a:pPr marL="228600" indent="-228600">
              <a:spcBef>
                <a:spcPts val="1800"/>
              </a:spcBef>
              <a:spcAft>
                <a:spcPts val="400"/>
              </a:spcAft>
              <a:buFont typeface="Wingdings" panose="05000000000000000000" pitchFamily="2" charset="2"/>
              <a:buChar char="§"/>
            </a:pPr>
            <a:r>
              <a:rPr lang="en-US" sz="3000" dirty="0" smtClean="0">
                <a:solidFill>
                  <a:schemeClr val="bg2">
                    <a:lumMod val="25000"/>
                  </a:schemeClr>
                </a:solidFill>
                <a:latin typeface="+mj-lt"/>
                <a:ea typeface="ＭＳ Ｐゴシック" charset="0"/>
                <a:cs typeface="ＭＳ Ｐゴシック" charset="0"/>
              </a:rPr>
              <a:t> Give </a:t>
            </a:r>
            <a:r>
              <a:rPr lang="en-US" sz="3000" dirty="0">
                <a:solidFill>
                  <a:schemeClr val="bg2">
                    <a:lumMod val="25000"/>
                  </a:schemeClr>
                </a:solidFill>
                <a:latin typeface="+mj-lt"/>
                <a:ea typeface="ＭＳ Ｐゴシック" charset="0"/>
                <a:cs typeface="ＭＳ Ｐゴシック" charset="0"/>
              </a:rPr>
              <a:t>presentations to potential funders</a:t>
            </a:r>
          </a:p>
          <a:p>
            <a:pPr marL="228600" indent="-228600">
              <a:spcBef>
                <a:spcPts val="1800"/>
              </a:spcBef>
              <a:spcAft>
                <a:spcPts val="400"/>
              </a:spcAft>
              <a:buFont typeface="Wingdings" panose="05000000000000000000" pitchFamily="2" charset="2"/>
              <a:buChar char="§"/>
            </a:pPr>
            <a:r>
              <a:rPr lang="en-US" sz="3000" dirty="0" smtClean="0">
                <a:solidFill>
                  <a:schemeClr val="bg2">
                    <a:lumMod val="25000"/>
                  </a:schemeClr>
                </a:solidFill>
                <a:latin typeface="+mj-lt"/>
                <a:ea typeface="ＭＳ Ｐゴシック" charset="0"/>
                <a:cs typeface="ＭＳ Ｐゴシック" charset="0"/>
              </a:rPr>
              <a:t> Create </a:t>
            </a:r>
            <a:r>
              <a:rPr lang="en-US" sz="3000" dirty="0">
                <a:solidFill>
                  <a:schemeClr val="bg2">
                    <a:lumMod val="25000"/>
                  </a:schemeClr>
                </a:solidFill>
                <a:latin typeface="+mj-lt"/>
                <a:ea typeface="ＭＳ Ｐゴシック" charset="0"/>
                <a:cs typeface="ＭＳ Ｐゴシック" charset="0"/>
              </a:rPr>
              <a:t>linkage with influential leaders—both private and public</a:t>
            </a:r>
          </a:p>
          <a:p>
            <a:pPr marL="228600" indent="-228600">
              <a:spcBef>
                <a:spcPts val="1800"/>
              </a:spcBef>
              <a:spcAft>
                <a:spcPts val="400"/>
              </a:spcAft>
              <a:buFont typeface="Wingdings" panose="05000000000000000000" pitchFamily="2" charset="2"/>
              <a:buChar char="§"/>
            </a:pPr>
            <a:r>
              <a:rPr lang="en-US" sz="3000" dirty="0" smtClean="0">
                <a:solidFill>
                  <a:schemeClr val="bg2">
                    <a:lumMod val="25000"/>
                  </a:schemeClr>
                </a:solidFill>
                <a:latin typeface="+mj-lt"/>
                <a:ea typeface="ＭＳ Ｐゴシック" charset="0"/>
                <a:cs typeface="ＭＳ Ｐゴシック" charset="0"/>
              </a:rPr>
              <a:t> Keep </a:t>
            </a:r>
            <a:r>
              <a:rPr lang="en-US" sz="3000" dirty="0">
                <a:solidFill>
                  <a:schemeClr val="bg2">
                    <a:lumMod val="25000"/>
                  </a:schemeClr>
                </a:solidFill>
                <a:latin typeface="+mj-lt"/>
                <a:ea typeface="ＭＳ Ｐゴシック" charset="0"/>
                <a:cs typeface="ＭＳ Ｐゴシック" charset="0"/>
              </a:rPr>
              <a:t>persisting!</a:t>
            </a:r>
          </a:p>
          <a:p>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4722" t="12293" r="4722" b="15483"/>
          <a:stretch/>
        </p:blipFill>
        <p:spPr bwMode="auto">
          <a:xfrm>
            <a:off x="85725" y="220670"/>
            <a:ext cx="1552575" cy="642930"/>
          </a:xfrm>
          <a:prstGeom prst="rect">
            <a:avLst/>
          </a:prstGeom>
          <a:ln>
            <a:noFill/>
          </a:ln>
          <a:extLst>
            <a:ext uri="{53640926-AAD7-44D8-BBD7-CCE9431645EC}">
              <a14:shadowObscured xmlns:a14="http://schemas.microsoft.com/office/drawing/2010/main"/>
            </a:ext>
          </a:extLst>
        </p:spPr>
      </p:pic>
      <p:pic>
        <p:nvPicPr>
          <p:cNvPr id="5" name="Picture 2" descr="H:\SOAR\PowerPoints\Transparent Logos\SAMHSA Logos_b_nobg.png"/>
          <p:cNvPicPr>
            <a:picLocks noChangeAspect="1" noChangeArrowheads="1"/>
          </p:cNvPicPr>
          <p:nvPr/>
        </p:nvPicPr>
        <p:blipFill>
          <a:blip r:embed="rId4" cstate="print"/>
          <a:srcRect/>
          <a:stretch>
            <a:fillRect/>
          </a:stretch>
        </p:blipFill>
        <p:spPr bwMode="auto">
          <a:xfrm>
            <a:off x="8080076" y="6415164"/>
            <a:ext cx="984848" cy="420439"/>
          </a:xfrm>
          <a:prstGeom prst="rect">
            <a:avLst/>
          </a:prstGeom>
          <a:noFill/>
        </p:spPr>
      </p:pic>
    </p:spTree>
    <p:extLst>
      <p:ext uri="{BB962C8B-B14F-4D97-AF65-F5344CB8AC3E}">
        <p14:creationId xmlns:p14="http://schemas.microsoft.com/office/powerpoint/2010/main" val="2495729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725714"/>
            <a:ext cx="7543800" cy="1011646"/>
          </a:xfrm>
        </p:spPr>
        <p:txBody>
          <a:bodyPr>
            <a:noAutofit/>
          </a:bodyPr>
          <a:lstStyle/>
          <a:p>
            <a:pPr algn="ctr"/>
            <a:r>
              <a:rPr lang="en-US" dirty="0" smtClean="0">
                <a:solidFill>
                  <a:schemeClr val="bg2">
                    <a:lumMod val="25000"/>
                  </a:schemeClr>
                </a:solidFill>
              </a:rPr>
              <a:t/>
            </a:r>
            <a:br>
              <a:rPr lang="en-US" dirty="0" smtClean="0">
                <a:solidFill>
                  <a:schemeClr val="bg2">
                    <a:lumMod val="25000"/>
                  </a:schemeClr>
                </a:solidFill>
              </a:rPr>
            </a:br>
            <a:r>
              <a:rPr lang="en-US" dirty="0">
                <a:solidFill>
                  <a:schemeClr val="bg2">
                    <a:lumMod val="25000"/>
                  </a:schemeClr>
                </a:solidFill>
              </a:rPr>
              <a:t/>
            </a:r>
            <a:br>
              <a:rPr lang="en-US" dirty="0">
                <a:solidFill>
                  <a:schemeClr val="bg2">
                    <a:lumMod val="25000"/>
                  </a:schemeClr>
                </a:solidFill>
              </a:rPr>
            </a:br>
            <a:r>
              <a:rPr lang="en-US" dirty="0" smtClean="0">
                <a:solidFill>
                  <a:schemeClr val="bg2">
                    <a:lumMod val="25000"/>
                  </a:schemeClr>
                </a:solidFill>
              </a:rPr>
              <a:t/>
            </a:r>
            <a:br>
              <a:rPr lang="en-US" dirty="0" smtClean="0">
                <a:solidFill>
                  <a:schemeClr val="bg2">
                    <a:lumMod val="25000"/>
                  </a:schemeClr>
                </a:solidFill>
              </a:rPr>
            </a:br>
            <a:r>
              <a:rPr lang="en-US" dirty="0">
                <a:solidFill>
                  <a:schemeClr val="bg2">
                    <a:lumMod val="25000"/>
                  </a:schemeClr>
                </a:solidFill>
              </a:rPr>
              <a:t/>
            </a:r>
            <a:br>
              <a:rPr lang="en-US" dirty="0">
                <a:solidFill>
                  <a:schemeClr val="bg2">
                    <a:lumMod val="25000"/>
                  </a:schemeClr>
                </a:solidFill>
              </a:rPr>
            </a:br>
            <a:r>
              <a:rPr lang="en-US" dirty="0" smtClean="0">
                <a:solidFill>
                  <a:schemeClr val="bg2">
                    <a:lumMod val="25000"/>
                  </a:schemeClr>
                </a:solidFill>
              </a:rPr>
              <a:t>https://soarworks.prainc.com</a:t>
            </a: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4722" t="12293" r="4722" b="15483"/>
          <a:stretch/>
        </p:blipFill>
        <p:spPr bwMode="auto">
          <a:xfrm>
            <a:off x="85725" y="220670"/>
            <a:ext cx="1552575" cy="642930"/>
          </a:xfrm>
          <a:prstGeom prst="rect">
            <a:avLst/>
          </a:prstGeom>
          <a:ln>
            <a:noFill/>
          </a:ln>
          <a:extLst>
            <a:ext uri="{53640926-AAD7-44D8-BBD7-CCE9431645EC}">
              <a14:shadowObscured xmlns:a14="http://schemas.microsoft.com/office/drawing/2010/main"/>
            </a:ext>
          </a:extLst>
        </p:spPr>
      </p:pic>
      <p:pic>
        <p:nvPicPr>
          <p:cNvPr id="5" name="Picture 2" descr="H:\SOAR\PowerPoints\Transparent Logos\SAMHSA Logos_b_nobg.png"/>
          <p:cNvPicPr>
            <a:picLocks noChangeAspect="1" noChangeArrowheads="1"/>
          </p:cNvPicPr>
          <p:nvPr/>
        </p:nvPicPr>
        <p:blipFill>
          <a:blip r:embed="rId3" cstate="print"/>
          <a:srcRect/>
          <a:stretch>
            <a:fillRect/>
          </a:stretch>
        </p:blipFill>
        <p:spPr bwMode="auto">
          <a:xfrm>
            <a:off x="8080076" y="6415164"/>
            <a:ext cx="984848" cy="420439"/>
          </a:xfrm>
          <a:prstGeom prst="rect">
            <a:avLst/>
          </a:prstGeom>
          <a:noFill/>
        </p:spPr>
      </p:pic>
      <p:pic>
        <p:nvPicPr>
          <p:cNvPr id="8" name="Picture 7" descr="Screen Shot 2014-01-22 at 10.28.3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1710" y="1803294"/>
            <a:ext cx="4542790" cy="4472993"/>
          </a:xfrm>
          <a:prstGeom prst="rect">
            <a:avLst/>
          </a:prstGeom>
        </p:spPr>
      </p:pic>
    </p:spTree>
    <p:extLst>
      <p:ext uri="{BB962C8B-B14F-4D97-AF65-F5344CB8AC3E}">
        <p14:creationId xmlns:p14="http://schemas.microsoft.com/office/powerpoint/2010/main" val="2755983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b="1" dirty="0">
                <a:solidFill>
                  <a:schemeClr val="accent2"/>
                </a:solidFill>
                <a:ea typeface="ヒラギノ角ゴ Pro W3" pitchFamily="-84" charset="-128"/>
              </a:rPr>
              <a:t>For More Information on </a:t>
            </a:r>
            <a:r>
              <a:rPr lang="en-US" sz="5400" b="1" dirty="0" smtClean="0">
                <a:solidFill>
                  <a:schemeClr val="accent2"/>
                </a:solidFill>
                <a:ea typeface="ヒラギノ角ゴ Pro W3" pitchFamily="-84" charset="-128"/>
              </a:rPr>
              <a:t>SOAR</a:t>
            </a:r>
            <a:endParaRPr lang="en-US" sz="5400" dirty="0">
              <a:solidFill>
                <a:schemeClr val="accent2"/>
              </a:solidFill>
            </a:endParaRPr>
          </a:p>
        </p:txBody>
      </p:sp>
      <p:sp>
        <p:nvSpPr>
          <p:cNvPr id="3" name="Content Placeholder 2"/>
          <p:cNvSpPr>
            <a:spLocks noGrp="1"/>
          </p:cNvSpPr>
          <p:nvPr>
            <p:ph idx="1"/>
          </p:nvPr>
        </p:nvSpPr>
        <p:spPr/>
        <p:txBody>
          <a:bodyPr>
            <a:normAutofit lnSpcReduction="10000"/>
          </a:bodyPr>
          <a:lstStyle/>
          <a:p>
            <a:pPr algn="ctr">
              <a:lnSpc>
                <a:spcPct val="100000"/>
              </a:lnSpc>
            </a:pPr>
            <a:r>
              <a:rPr lang="en-US" sz="2800" dirty="0" smtClean="0">
                <a:latin typeface="+mj-lt"/>
              </a:rPr>
              <a:t>Visit our website: http://soarworks.prainc.com</a:t>
            </a:r>
            <a:endParaRPr lang="en-US" sz="2800" dirty="0">
              <a:latin typeface="+mj-lt"/>
            </a:endParaRPr>
          </a:p>
          <a:p>
            <a:pPr algn="ctr">
              <a:lnSpc>
                <a:spcPct val="100000"/>
              </a:lnSpc>
            </a:pPr>
            <a:r>
              <a:rPr lang="en-US" sz="2800" dirty="0" smtClean="0">
                <a:solidFill>
                  <a:schemeClr val="accent2"/>
                </a:solidFill>
                <a:latin typeface="+mj-lt"/>
              </a:rPr>
              <a:t>SAMHSA SOAR TA Center</a:t>
            </a:r>
            <a:r>
              <a:rPr lang="en-US" sz="2800" dirty="0">
                <a:solidFill>
                  <a:schemeClr val="accent2"/>
                </a:solidFill>
                <a:latin typeface="+mj-lt"/>
              </a:rPr>
              <a:t/>
            </a:r>
            <a:br>
              <a:rPr lang="en-US" sz="2800" dirty="0">
                <a:solidFill>
                  <a:schemeClr val="accent2"/>
                </a:solidFill>
                <a:latin typeface="+mj-lt"/>
              </a:rPr>
            </a:br>
            <a:r>
              <a:rPr lang="en-US" sz="2800" dirty="0" smtClean="0">
                <a:solidFill>
                  <a:schemeClr val="accent2"/>
                </a:solidFill>
                <a:latin typeface="+mj-lt"/>
              </a:rPr>
              <a:t>345 Delaware Avenue</a:t>
            </a:r>
            <a:r>
              <a:rPr lang="en-US" sz="2800" dirty="0">
                <a:solidFill>
                  <a:schemeClr val="accent2"/>
                </a:solidFill>
                <a:latin typeface="+mj-lt"/>
              </a:rPr>
              <a:t/>
            </a:r>
            <a:br>
              <a:rPr lang="en-US" sz="2800" dirty="0">
                <a:solidFill>
                  <a:schemeClr val="accent2"/>
                </a:solidFill>
                <a:latin typeface="+mj-lt"/>
              </a:rPr>
            </a:br>
            <a:r>
              <a:rPr lang="en-US" sz="2800" dirty="0" smtClean="0">
                <a:solidFill>
                  <a:schemeClr val="accent2"/>
                </a:solidFill>
                <a:latin typeface="+mj-lt"/>
              </a:rPr>
              <a:t>Delmar, New York 12054</a:t>
            </a:r>
            <a:br>
              <a:rPr lang="en-US" sz="2800" dirty="0" smtClean="0">
                <a:solidFill>
                  <a:schemeClr val="accent2"/>
                </a:solidFill>
                <a:latin typeface="+mj-lt"/>
              </a:rPr>
            </a:br>
            <a:r>
              <a:rPr lang="en-US" sz="2800" dirty="0" smtClean="0">
                <a:solidFill>
                  <a:schemeClr val="accent2"/>
                </a:solidFill>
                <a:latin typeface="+mj-lt"/>
              </a:rPr>
              <a:t>(518) 439 – 7415</a:t>
            </a:r>
          </a:p>
          <a:p>
            <a:pPr algn="ctr">
              <a:lnSpc>
                <a:spcPct val="100000"/>
              </a:lnSpc>
            </a:pPr>
            <a:r>
              <a:rPr lang="en-US" sz="2400" dirty="0" smtClean="0">
                <a:latin typeface="+mj-lt"/>
              </a:rPr>
              <a:t>soar@prainc.com</a:t>
            </a:r>
            <a:r>
              <a:rPr lang="en-US" sz="2400" dirty="0">
                <a:latin typeface="+mj-lt"/>
              </a:rPr>
              <a:t/>
            </a:r>
            <a:br>
              <a:rPr lang="en-US" sz="2400" dirty="0">
                <a:latin typeface="+mj-lt"/>
              </a:rPr>
            </a:br>
            <a:r>
              <a:rPr lang="en-US" sz="2400" dirty="0" smtClean="0">
                <a:latin typeface="+mj-lt"/>
              </a:rPr>
              <a:t/>
            </a:r>
            <a:br>
              <a:rPr lang="en-US" sz="2400" dirty="0" smtClean="0">
                <a:latin typeface="+mj-lt"/>
              </a:rPr>
            </a:br>
            <a:r>
              <a:rPr lang="en-US" altLang="ja-JP" sz="2400" dirty="0" smtClean="0">
                <a:solidFill>
                  <a:schemeClr val="bg2">
                    <a:lumMod val="25000"/>
                  </a:schemeClr>
                </a:solidFill>
                <a:latin typeface="+mj-lt"/>
              </a:rPr>
              <a:t>www.facebook.com/soarworks</a:t>
            </a:r>
            <a:endParaRPr lang="en-US" altLang="ja-JP" sz="2400" dirty="0">
              <a:solidFill>
                <a:schemeClr val="bg2">
                  <a:lumMod val="25000"/>
                </a:schemeClr>
              </a:solidFill>
              <a:latin typeface="+mj-lt"/>
            </a:endParaRPr>
          </a:p>
          <a:p>
            <a:pPr algn="ctr">
              <a:spcBef>
                <a:spcPts val="0"/>
              </a:spcBef>
              <a:spcAft>
                <a:spcPts val="600"/>
              </a:spcAft>
              <a:buNone/>
            </a:pPr>
            <a:r>
              <a:rPr lang="en-US" altLang="ja-JP" sz="2400" dirty="0">
                <a:solidFill>
                  <a:schemeClr val="bg2">
                    <a:lumMod val="25000"/>
                  </a:schemeClr>
                </a:solidFill>
                <a:latin typeface="+mj-lt"/>
              </a:rPr>
              <a:t>@SOARWorks</a:t>
            </a:r>
            <a:r>
              <a:rPr lang="en-US" altLang="ja-JP" sz="2400" dirty="0">
                <a:solidFill>
                  <a:schemeClr val="tx2">
                    <a:lumMod val="75000"/>
                  </a:schemeClr>
                </a:solidFill>
                <a:latin typeface="+mj-lt"/>
              </a:rPr>
              <a:t> </a:t>
            </a:r>
            <a:r>
              <a:rPr lang="en-US" dirty="0" smtClean="0">
                <a:latin typeface="+mj-lt"/>
              </a:rPr>
              <a:t/>
            </a:r>
            <a:br>
              <a:rPr lang="en-US" dirty="0" smtClean="0">
                <a:latin typeface="+mj-lt"/>
              </a:rPr>
            </a:br>
            <a:endParaRPr lang="en-US" dirty="0" smtClean="0">
              <a:latin typeface="+mj-lt"/>
            </a:endParaRPr>
          </a:p>
          <a:p>
            <a:pPr algn="ctr">
              <a:spcBef>
                <a:spcPts val="0"/>
              </a:spcBef>
              <a:spcAft>
                <a:spcPts val="600"/>
              </a:spcAft>
              <a:buNone/>
            </a:pPr>
            <a:endParaRPr lang="en-US" dirty="0" smtClean="0">
              <a:latin typeface="+mj-lt"/>
            </a:endParaRPr>
          </a:p>
        </p:txBody>
      </p:sp>
      <p:pic>
        <p:nvPicPr>
          <p:cNvPr id="10" name="Picture 9" descr="facebook-small">
            <a:hlinkClick r:id="rId2"/>
          </p:cNvPr>
          <p:cNvPicPr/>
          <p:nvPr/>
        </p:nvPicPr>
        <p:blipFill>
          <a:blip r:embed="rId3" cstate="print"/>
          <a:srcRect/>
          <a:stretch>
            <a:fillRect/>
          </a:stretch>
        </p:blipFill>
        <p:spPr bwMode="auto">
          <a:xfrm>
            <a:off x="2520696" y="4851399"/>
            <a:ext cx="228599" cy="304799"/>
          </a:xfrm>
          <a:prstGeom prst="rect">
            <a:avLst/>
          </a:prstGeom>
          <a:noFill/>
          <a:ln w="9525">
            <a:noFill/>
            <a:miter lim="800000"/>
            <a:headEnd/>
            <a:tailEnd/>
          </a:ln>
        </p:spPr>
      </p:pic>
      <p:pic>
        <p:nvPicPr>
          <p:cNvPr id="11" name="Picture 10" descr="facebook-small">
            <a:hlinkClick r:id="rId2"/>
          </p:cNvPr>
          <p:cNvPicPr/>
          <p:nvPr/>
        </p:nvPicPr>
        <p:blipFill>
          <a:blip r:embed="rId3" cstate="print"/>
          <a:srcRect/>
          <a:stretch>
            <a:fillRect/>
          </a:stretch>
        </p:blipFill>
        <p:spPr bwMode="auto">
          <a:xfrm>
            <a:off x="6553200" y="4851400"/>
            <a:ext cx="228599" cy="304799"/>
          </a:xfrm>
          <a:prstGeom prst="rect">
            <a:avLst/>
          </a:prstGeom>
          <a:noFill/>
          <a:ln w="9525">
            <a:noFill/>
            <a:miter lim="800000"/>
            <a:headEnd/>
            <a:tailEnd/>
          </a:ln>
        </p:spPr>
      </p:pic>
      <p:pic>
        <p:nvPicPr>
          <p:cNvPr id="12" name="Picture 11" descr="Twitter-icon-small">
            <a:hlinkClick r:id="rId4"/>
          </p:cNvPr>
          <p:cNvPicPr/>
          <p:nvPr/>
        </p:nvPicPr>
        <p:blipFill>
          <a:blip r:embed="rId5" cstate="print"/>
          <a:srcRect/>
          <a:stretch>
            <a:fillRect/>
          </a:stretch>
        </p:blipFill>
        <p:spPr bwMode="auto">
          <a:xfrm>
            <a:off x="3387471" y="5156199"/>
            <a:ext cx="285750" cy="304800"/>
          </a:xfrm>
          <a:prstGeom prst="rect">
            <a:avLst/>
          </a:prstGeom>
          <a:noFill/>
          <a:ln w="9525">
            <a:noFill/>
            <a:miter lim="800000"/>
            <a:headEnd/>
            <a:tailEnd/>
          </a:ln>
        </p:spPr>
      </p:pic>
      <p:pic>
        <p:nvPicPr>
          <p:cNvPr id="13" name="Picture 12" descr="Twitter-icon-small">
            <a:hlinkClick r:id="rId4"/>
          </p:cNvPr>
          <p:cNvPicPr/>
          <p:nvPr/>
        </p:nvPicPr>
        <p:blipFill>
          <a:blip r:embed="rId5" cstate="print"/>
          <a:srcRect/>
          <a:stretch>
            <a:fillRect/>
          </a:stretch>
        </p:blipFill>
        <p:spPr bwMode="auto">
          <a:xfrm>
            <a:off x="5591175" y="5153144"/>
            <a:ext cx="285750" cy="304800"/>
          </a:xfrm>
          <a:prstGeom prst="rect">
            <a:avLst/>
          </a:prstGeom>
          <a:noFill/>
          <a:ln w="9525">
            <a:noFill/>
            <a:miter lim="800000"/>
            <a:headEnd/>
            <a:tailEnd/>
          </a:ln>
        </p:spPr>
      </p:pic>
      <p:pic>
        <p:nvPicPr>
          <p:cNvPr id="8" name="Picture 7"/>
          <p:cNvPicPr/>
          <p:nvPr/>
        </p:nvPicPr>
        <p:blipFill rotWithShape="1">
          <a:blip r:embed="rId6" cstate="print">
            <a:extLst>
              <a:ext uri="{28A0092B-C50C-407E-A947-70E740481C1C}">
                <a14:useLocalDpi xmlns:a14="http://schemas.microsoft.com/office/drawing/2010/main" val="0"/>
              </a:ext>
            </a:extLst>
          </a:blip>
          <a:srcRect l="4722" t="12293" r="4722" b="15483"/>
          <a:stretch/>
        </p:blipFill>
        <p:spPr bwMode="auto">
          <a:xfrm>
            <a:off x="85725" y="220670"/>
            <a:ext cx="1552575" cy="642930"/>
          </a:xfrm>
          <a:prstGeom prst="rect">
            <a:avLst/>
          </a:prstGeom>
          <a:ln>
            <a:noFill/>
          </a:ln>
          <a:extLst>
            <a:ext uri="{53640926-AAD7-44D8-BBD7-CCE9431645EC}">
              <a14:shadowObscured xmlns:a14="http://schemas.microsoft.com/office/drawing/2010/main"/>
            </a:ext>
          </a:extLst>
        </p:spPr>
      </p:pic>
      <p:pic>
        <p:nvPicPr>
          <p:cNvPr id="9" name="Picture 2" descr="H:\SOAR\PowerPoints\Transparent Logos\SAMHSA Logos_b_nobg.png"/>
          <p:cNvPicPr>
            <a:picLocks noChangeAspect="1" noChangeArrowheads="1"/>
          </p:cNvPicPr>
          <p:nvPr/>
        </p:nvPicPr>
        <p:blipFill>
          <a:blip r:embed="rId7" cstate="print"/>
          <a:srcRect/>
          <a:stretch>
            <a:fillRect/>
          </a:stretch>
        </p:blipFill>
        <p:spPr bwMode="auto">
          <a:xfrm>
            <a:off x="8080076" y="6415164"/>
            <a:ext cx="984848" cy="420439"/>
          </a:xfrm>
          <a:prstGeom prst="rect">
            <a:avLst/>
          </a:prstGeom>
          <a:noFill/>
        </p:spPr>
      </p:pic>
    </p:spTree>
    <p:extLst>
      <p:ext uri="{BB962C8B-B14F-4D97-AF65-F5344CB8AC3E}">
        <p14:creationId xmlns:p14="http://schemas.microsoft.com/office/powerpoint/2010/main" val="127914154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133600"/>
            <a:ext cx="7315200" cy="2001838"/>
          </a:xfrm>
        </p:spPr>
        <p:txBody>
          <a:bodyPr>
            <a:noAutofit/>
          </a:bodyPr>
          <a:lstStyle/>
          <a:p>
            <a:pPr algn="ctr"/>
            <a:r>
              <a:rPr lang="en-US" sz="4400" b="1" dirty="0" smtClean="0">
                <a:solidFill>
                  <a:schemeClr val="tx1">
                    <a:lumMod val="65000"/>
                    <a:lumOff val="35000"/>
                  </a:schemeClr>
                </a:solidFill>
              </a:rPr>
              <a:t>Colorado Disability Benefits Support Program</a:t>
            </a:r>
            <a:endParaRPr lang="en-US" sz="4400" b="1" dirty="0">
              <a:solidFill>
                <a:schemeClr val="tx1">
                  <a:lumMod val="65000"/>
                  <a:lumOff val="35000"/>
                </a:schemeClr>
              </a:solidFill>
            </a:endParaRPr>
          </a:p>
        </p:txBody>
      </p:sp>
      <p:sp>
        <p:nvSpPr>
          <p:cNvPr id="3" name="Subtitle 2"/>
          <p:cNvSpPr>
            <a:spLocks noGrp="1"/>
          </p:cNvSpPr>
          <p:nvPr>
            <p:ph type="subTitle" idx="1"/>
          </p:nvPr>
        </p:nvSpPr>
        <p:spPr>
          <a:xfrm>
            <a:off x="1898615" y="4038600"/>
            <a:ext cx="7086600" cy="1295400"/>
          </a:xfrm>
        </p:spPr>
        <p:txBody>
          <a:bodyPr>
            <a:noAutofit/>
          </a:bodyPr>
          <a:lstStyle/>
          <a:p>
            <a:pPr algn="ctr"/>
            <a:r>
              <a:rPr lang="en-US" sz="2800" b="1" i="1" dirty="0" smtClean="0"/>
              <a:t>Strategies for Funding SOAR Programs</a:t>
            </a:r>
          </a:p>
          <a:p>
            <a:r>
              <a:rPr lang="en-US" sz="3600" dirty="0" smtClean="0"/>
              <a:t>Peter J. Pike, Executive Director</a:t>
            </a:r>
            <a:endParaRPr lang="en-US" sz="3600" dirty="0"/>
          </a:p>
        </p:txBody>
      </p:sp>
      <p:pic>
        <p:nvPicPr>
          <p:cNvPr id="9" name="Picture 8"/>
          <p:cNvPicPr>
            <a:picLocks noChangeAspect="1"/>
          </p:cNvPicPr>
          <p:nvPr/>
        </p:nvPicPr>
        <p:blipFill>
          <a:blip r:embed="rId2"/>
          <a:stretch>
            <a:fillRect/>
          </a:stretch>
        </p:blipFill>
        <p:spPr>
          <a:xfrm>
            <a:off x="5558355" y="6602236"/>
            <a:ext cx="2226757" cy="286537"/>
          </a:xfrm>
          <a:prstGeom prst="rect">
            <a:avLst/>
          </a:prstGeom>
        </p:spPr>
      </p:pic>
      <p:sp>
        <p:nvSpPr>
          <p:cNvPr id="5" name="Content Placeholder 2"/>
          <p:cNvSpPr txBox="1">
            <a:spLocks/>
          </p:cNvSpPr>
          <p:nvPr/>
        </p:nvSpPr>
        <p:spPr bwMode="auto">
          <a:xfrm>
            <a:off x="1752600" y="5610386"/>
            <a:ext cx="4114800" cy="111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336600"/>
              </a:buClr>
              <a:buSzPct val="80000"/>
              <a:buFontTx/>
              <a:buNone/>
              <a:defRPr sz="3200" b="0">
                <a:solidFill>
                  <a:schemeClr val="tx1"/>
                </a:solidFill>
                <a:latin typeface="+mn-lt"/>
                <a:ea typeface="+mn-ea"/>
                <a:cs typeface="+mn-cs"/>
              </a:defRPr>
            </a:lvl1pPr>
            <a:lvl2pPr marL="742950" indent="-285750" algn="l" rtl="0" eaLnBrk="0" fontAlgn="base" hangingPunct="0">
              <a:spcBef>
                <a:spcPct val="10000"/>
              </a:spcBef>
              <a:spcAft>
                <a:spcPct val="0"/>
              </a:spcAft>
              <a:buClr>
                <a:srgbClr val="336600"/>
              </a:buClr>
              <a:buSzPct val="80000"/>
              <a:buChar char="•"/>
              <a:defRPr sz="2800" i="1">
                <a:solidFill>
                  <a:schemeClr val="tx1"/>
                </a:solidFill>
                <a:latin typeface="+mn-lt"/>
              </a:defRPr>
            </a:lvl2pPr>
            <a:lvl3pPr marL="1143000" indent="-228600" algn="l" rtl="0" eaLnBrk="0" fontAlgn="base" hangingPunct="0">
              <a:spcBef>
                <a:spcPct val="10000"/>
              </a:spcBef>
              <a:spcAft>
                <a:spcPct val="0"/>
              </a:spcAft>
              <a:buClr>
                <a:srgbClr val="336600"/>
              </a:buClr>
              <a:buSzPct val="80000"/>
              <a:buChar char="•"/>
              <a:defRPr sz="2400" b="0">
                <a:solidFill>
                  <a:schemeClr val="tx1"/>
                </a:solidFill>
                <a:latin typeface="+mn-lt"/>
              </a:defRPr>
            </a:lvl3pPr>
            <a:lvl4pPr marL="1600200" indent="-228600" algn="l" rtl="0" eaLnBrk="0" fontAlgn="base" hangingPunct="0">
              <a:spcBef>
                <a:spcPct val="10000"/>
              </a:spcBef>
              <a:spcAft>
                <a:spcPct val="0"/>
              </a:spcAft>
              <a:buClr>
                <a:srgbClr val="336600"/>
              </a:buClr>
              <a:buSzPct val="80000"/>
              <a:buChar char="•"/>
              <a:defRPr sz="2000" b="0" i="1">
                <a:solidFill>
                  <a:schemeClr val="tx1"/>
                </a:solidFill>
                <a:latin typeface="+mn-lt"/>
              </a:defRPr>
            </a:lvl4pPr>
            <a:lvl5pPr marL="2057400" indent="-228600" algn="l" rtl="0" eaLnBrk="0" fontAlgn="base" hangingPunct="0">
              <a:spcBef>
                <a:spcPct val="10000"/>
              </a:spcBef>
              <a:spcAft>
                <a:spcPct val="0"/>
              </a:spcAft>
              <a:buClr>
                <a:srgbClr val="336600"/>
              </a:buClr>
              <a:buSzPct val="80000"/>
              <a:buChar char="•"/>
              <a:defRPr sz="2000" b="0">
                <a:solidFill>
                  <a:schemeClr val="tx1"/>
                </a:solidFill>
                <a:latin typeface="+mn-lt"/>
              </a:defRPr>
            </a:lvl5pPr>
            <a:lvl6pPr marL="2514600" indent="-228600" algn="l" rtl="0" fontAlgn="base">
              <a:spcBef>
                <a:spcPct val="10000"/>
              </a:spcBef>
              <a:spcAft>
                <a:spcPct val="0"/>
              </a:spcAft>
              <a:buClr>
                <a:srgbClr val="669900"/>
              </a:buClr>
              <a:buChar char="•"/>
              <a:defRPr sz="2000" b="1">
                <a:solidFill>
                  <a:schemeClr val="tx1"/>
                </a:solidFill>
                <a:latin typeface="+mn-lt"/>
              </a:defRPr>
            </a:lvl6pPr>
            <a:lvl7pPr marL="2971800" indent="-228600" algn="l" rtl="0" fontAlgn="base">
              <a:spcBef>
                <a:spcPct val="10000"/>
              </a:spcBef>
              <a:spcAft>
                <a:spcPct val="0"/>
              </a:spcAft>
              <a:buClr>
                <a:srgbClr val="669900"/>
              </a:buClr>
              <a:buChar char="•"/>
              <a:defRPr sz="2000" b="1">
                <a:solidFill>
                  <a:schemeClr val="tx1"/>
                </a:solidFill>
                <a:latin typeface="+mn-lt"/>
              </a:defRPr>
            </a:lvl7pPr>
            <a:lvl8pPr marL="3429000" indent="-228600" algn="l" rtl="0" fontAlgn="base">
              <a:spcBef>
                <a:spcPct val="10000"/>
              </a:spcBef>
              <a:spcAft>
                <a:spcPct val="0"/>
              </a:spcAft>
              <a:buClr>
                <a:srgbClr val="669900"/>
              </a:buClr>
              <a:buChar char="•"/>
              <a:defRPr sz="2000" b="1">
                <a:solidFill>
                  <a:schemeClr val="tx1"/>
                </a:solidFill>
                <a:latin typeface="+mn-lt"/>
              </a:defRPr>
            </a:lvl8pPr>
            <a:lvl9pPr marL="3886200" indent="-228600" algn="l" rtl="0" fontAlgn="base">
              <a:spcBef>
                <a:spcPct val="10000"/>
              </a:spcBef>
              <a:spcAft>
                <a:spcPct val="0"/>
              </a:spcAft>
              <a:buClr>
                <a:srgbClr val="669900"/>
              </a:buClr>
              <a:buChar char="•"/>
              <a:defRPr sz="2000" b="1">
                <a:solidFill>
                  <a:schemeClr val="tx1"/>
                </a:solidFill>
                <a:latin typeface="+mn-lt"/>
              </a:defRPr>
            </a:lvl9pPr>
          </a:lstStyle>
          <a:p>
            <a:pPr algn="ctr">
              <a:spcBef>
                <a:spcPts val="0"/>
              </a:spcBef>
            </a:pPr>
            <a:r>
              <a:rPr lang="en-US" sz="2400" kern="0" dirty="0" smtClean="0"/>
              <a:t>(720) 234-5907</a:t>
            </a:r>
          </a:p>
          <a:p>
            <a:pPr algn="ctr">
              <a:spcBef>
                <a:spcPts val="0"/>
              </a:spcBef>
            </a:pPr>
            <a:r>
              <a:rPr lang="en-US" sz="2400" kern="0" dirty="0" smtClean="0"/>
              <a:t>Peter.pike@coloradodbs.org </a:t>
            </a:r>
          </a:p>
          <a:p>
            <a:pPr eaLnBrk="1" hangingPunct="1">
              <a:defRPr/>
            </a:pPr>
            <a:endParaRPr lang="en-US" kern="0" dirty="0">
              <a:latin typeface="Calibri" pitchFamily="34" charset="0"/>
            </a:endParaRPr>
          </a:p>
        </p:txBody>
      </p:sp>
    </p:spTree>
    <p:extLst>
      <p:ext uri="{BB962C8B-B14F-4D97-AF65-F5344CB8AC3E}">
        <p14:creationId xmlns:p14="http://schemas.microsoft.com/office/powerpoint/2010/main" val="3132942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Colorado DBS</a:t>
            </a:r>
            <a:endParaRPr lang="en-US" sz="4400" dirty="0"/>
          </a:p>
        </p:txBody>
      </p:sp>
      <p:sp>
        <p:nvSpPr>
          <p:cNvPr id="3" name="Content Placeholder 2"/>
          <p:cNvSpPr>
            <a:spLocks noGrp="1"/>
          </p:cNvSpPr>
          <p:nvPr>
            <p:ph idx="1"/>
          </p:nvPr>
        </p:nvSpPr>
        <p:spPr>
          <a:xfrm>
            <a:off x="914400" y="2133600"/>
            <a:ext cx="7086600" cy="2667000"/>
          </a:xfrm>
        </p:spPr>
        <p:txBody>
          <a:bodyPr>
            <a:normAutofit/>
          </a:bodyPr>
          <a:lstStyle/>
          <a:p>
            <a:r>
              <a:rPr lang="en-US" dirty="0"/>
              <a:t>Opened doors August 2012</a:t>
            </a:r>
          </a:p>
          <a:p>
            <a:r>
              <a:rPr lang="en-US" dirty="0"/>
              <a:t>Nonprofit </a:t>
            </a:r>
            <a:r>
              <a:rPr lang="en-US" dirty="0" smtClean="0"/>
              <a:t>organization—March </a:t>
            </a:r>
            <a:r>
              <a:rPr lang="en-US" dirty="0"/>
              <a:t>2013</a:t>
            </a:r>
          </a:p>
          <a:p>
            <a:r>
              <a:rPr lang="en-US" dirty="0"/>
              <a:t>SOAR State Lead Agency</a:t>
            </a:r>
          </a:p>
        </p:txBody>
      </p:sp>
      <p:grpSp>
        <p:nvGrpSpPr>
          <p:cNvPr id="8" name="Group 7"/>
          <p:cNvGrpSpPr/>
          <p:nvPr/>
        </p:nvGrpSpPr>
        <p:grpSpPr>
          <a:xfrm>
            <a:off x="1016453" y="5717983"/>
            <a:ext cx="6218209" cy="1117312"/>
            <a:chOff x="1492624" y="5554318"/>
            <a:chExt cx="6218209" cy="1117312"/>
          </a:xfrm>
        </p:grpSpPr>
        <p:pic>
          <p:nvPicPr>
            <p:cNvPr id="9" name="Picture 8"/>
            <p:cNvPicPr>
              <a:picLocks noChangeAspect="1"/>
            </p:cNvPicPr>
            <p:nvPr/>
          </p:nvPicPr>
          <p:blipFill>
            <a:blip r:embed="rId2"/>
            <a:stretch>
              <a:fillRect/>
            </a:stretch>
          </p:blipFill>
          <p:spPr>
            <a:xfrm>
              <a:off x="1492624" y="5703673"/>
              <a:ext cx="6218209" cy="914479"/>
            </a:xfrm>
            <a:prstGeom prst="rect">
              <a:avLst/>
            </a:prstGeom>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415" y="5554318"/>
              <a:ext cx="6202805" cy="20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415" y="5729008"/>
              <a:ext cx="892048" cy="94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15265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3438"/>
            <a:ext cx="6693995" cy="935037"/>
          </a:xfrm>
        </p:spPr>
        <p:txBody>
          <a:bodyPr/>
          <a:lstStyle/>
          <a:p>
            <a:r>
              <a:rPr lang="en-US" sz="4400" dirty="0" smtClean="0"/>
              <a:t>Colorado DBS Mission</a:t>
            </a:r>
            <a:endParaRPr lang="en-US" sz="4400" dirty="0"/>
          </a:p>
        </p:txBody>
      </p:sp>
      <p:sp>
        <p:nvSpPr>
          <p:cNvPr id="3" name="Content Placeholder 2"/>
          <p:cNvSpPr>
            <a:spLocks noGrp="1"/>
          </p:cNvSpPr>
          <p:nvPr>
            <p:ph idx="1"/>
          </p:nvPr>
        </p:nvSpPr>
        <p:spPr>
          <a:xfrm>
            <a:off x="685800" y="2111022"/>
            <a:ext cx="7357533" cy="3222977"/>
          </a:xfrm>
        </p:spPr>
        <p:txBody>
          <a:bodyPr>
            <a:normAutofit/>
          </a:bodyPr>
          <a:lstStyle/>
          <a:p>
            <a:pPr marL="0" indent="0">
              <a:buNone/>
            </a:pPr>
            <a:r>
              <a:rPr lang="en-US" dirty="0" smtClean="0"/>
              <a:t>Assist individuals with disabilities, including those with chronic conditions/illnesses, to </a:t>
            </a:r>
            <a:r>
              <a:rPr lang="en-US" b="1" dirty="0" smtClean="0">
                <a:solidFill>
                  <a:srgbClr val="FF0000"/>
                </a:solidFill>
              </a:rPr>
              <a:t>acquire income, health insurance, and other basic needs </a:t>
            </a:r>
            <a:r>
              <a:rPr lang="en-US" b="1" dirty="0" smtClean="0"/>
              <a:t>to stabilize their lives, health, and living situations!</a:t>
            </a:r>
            <a:r>
              <a:rPr lang="en-US" dirty="0" smtClean="0"/>
              <a:t> </a:t>
            </a:r>
          </a:p>
          <a:p>
            <a:pPr marL="0" indent="0">
              <a:buNone/>
            </a:pPr>
            <a:endParaRPr lang="en-US" dirty="0" smtClean="0"/>
          </a:p>
        </p:txBody>
      </p:sp>
      <p:sp>
        <p:nvSpPr>
          <p:cNvPr id="4" name="Slide Number Placeholder 3"/>
          <p:cNvSpPr>
            <a:spLocks noGrp="1"/>
          </p:cNvSpPr>
          <p:nvPr>
            <p:ph type="sldNum" sz="quarter" idx="4294967295"/>
          </p:nvPr>
        </p:nvSpPr>
        <p:spPr>
          <a:xfrm>
            <a:off x="4103688" y="6383338"/>
            <a:ext cx="914400" cy="228600"/>
          </a:xfrm>
          <a:prstGeom prst="rect">
            <a:avLst/>
          </a:prstGeom>
        </p:spPr>
        <p:txBody>
          <a:bodyPr>
            <a:normAutofit fontScale="62500" lnSpcReduction="20000"/>
          </a:bodyPr>
          <a:lstStyle/>
          <a:p>
            <a:fld id="{377E1960-7A9C-4956-9D2E-AE9677D58AC9}" type="slidenum">
              <a:rPr lang="en-US" smtClean="0">
                <a:solidFill>
                  <a:prstClr val="black">
                    <a:lumMod val="50000"/>
                    <a:lumOff val="50000"/>
                  </a:prstClr>
                </a:solidFill>
              </a:rPr>
              <a:pPr/>
              <a:t>27</a:t>
            </a:fld>
            <a:endParaRPr lang="en-US" dirty="0">
              <a:solidFill>
                <a:prstClr val="black">
                  <a:lumMod val="50000"/>
                  <a:lumOff val="50000"/>
                </a:prstClr>
              </a:solidFill>
            </a:endParaRPr>
          </a:p>
        </p:txBody>
      </p:sp>
      <p:pic>
        <p:nvPicPr>
          <p:cNvPr id="5" name="Picture 4"/>
          <p:cNvPicPr>
            <a:picLocks noChangeAspect="1"/>
          </p:cNvPicPr>
          <p:nvPr/>
        </p:nvPicPr>
        <p:blipFill>
          <a:blip r:embed="rId2"/>
          <a:stretch>
            <a:fillRect/>
          </a:stretch>
        </p:blipFill>
        <p:spPr>
          <a:xfrm>
            <a:off x="6938601" y="228600"/>
            <a:ext cx="2042659" cy="2723544"/>
          </a:xfrm>
          <a:prstGeom prst="rect">
            <a:avLst/>
          </a:prstGeom>
        </p:spPr>
      </p:pic>
      <p:grpSp>
        <p:nvGrpSpPr>
          <p:cNvPr id="6" name="Group 5"/>
          <p:cNvGrpSpPr/>
          <p:nvPr/>
        </p:nvGrpSpPr>
        <p:grpSpPr>
          <a:xfrm>
            <a:off x="1016453" y="5717983"/>
            <a:ext cx="6218209" cy="1117312"/>
            <a:chOff x="1492624" y="5554318"/>
            <a:chExt cx="6218209" cy="1117312"/>
          </a:xfrm>
        </p:grpSpPr>
        <p:pic>
          <p:nvPicPr>
            <p:cNvPr id="7" name="Picture 6"/>
            <p:cNvPicPr>
              <a:picLocks noChangeAspect="1"/>
            </p:cNvPicPr>
            <p:nvPr/>
          </p:nvPicPr>
          <p:blipFill>
            <a:blip r:embed="rId3"/>
            <a:stretch>
              <a:fillRect/>
            </a:stretch>
          </p:blipFill>
          <p:spPr>
            <a:xfrm>
              <a:off x="1492624" y="5703673"/>
              <a:ext cx="6218209" cy="914479"/>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415" y="5554318"/>
              <a:ext cx="6202805" cy="20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7415" y="5729008"/>
              <a:ext cx="892048" cy="94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14639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Funding $trategies</a:t>
            </a:r>
            <a:endParaRPr lang="en-US" sz="4400" dirty="0"/>
          </a:p>
        </p:txBody>
      </p:sp>
      <p:sp>
        <p:nvSpPr>
          <p:cNvPr id="3" name="Content Placeholder 2"/>
          <p:cNvSpPr>
            <a:spLocks noGrp="1"/>
          </p:cNvSpPr>
          <p:nvPr>
            <p:ph idx="1"/>
          </p:nvPr>
        </p:nvSpPr>
        <p:spPr>
          <a:xfrm>
            <a:off x="457200" y="1752601"/>
            <a:ext cx="6248400" cy="3581400"/>
          </a:xfrm>
        </p:spPr>
        <p:txBody>
          <a:bodyPr/>
          <a:lstStyle/>
          <a:p>
            <a:pPr marL="0" indent="0">
              <a:buNone/>
            </a:pPr>
            <a:r>
              <a:rPr lang="en-US" b="1" dirty="0" smtClean="0"/>
              <a:t>Foundations</a:t>
            </a:r>
          </a:p>
          <a:p>
            <a:pPr lvl="1">
              <a:buClrTx/>
            </a:pPr>
            <a:r>
              <a:rPr lang="en-US" dirty="0" smtClean="0"/>
              <a:t>The Colorado Health Foundation</a:t>
            </a:r>
          </a:p>
          <a:p>
            <a:pPr lvl="1">
              <a:buClrTx/>
            </a:pPr>
            <a:r>
              <a:rPr lang="en-US" dirty="0" smtClean="0"/>
              <a:t>Caring for Colorado Foundation</a:t>
            </a:r>
          </a:p>
          <a:p>
            <a:pPr lvl="1">
              <a:buClrTx/>
            </a:pPr>
            <a:r>
              <a:rPr lang="en-US" dirty="0" smtClean="0"/>
              <a:t>The Denver Foundation</a:t>
            </a:r>
          </a:p>
          <a:p>
            <a:pPr lvl="1">
              <a:buClrTx/>
            </a:pPr>
            <a:r>
              <a:rPr lang="en-US" dirty="0" smtClean="0"/>
              <a:t>The Buck Foundation</a:t>
            </a:r>
            <a:endParaRPr lang="en-US" dirty="0"/>
          </a:p>
        </p:txBody>
      </p:sp>
      <p:sp>
        <p:nvSpPr>
          <p:cNvPr id="4" name="Slide Number Placeholder 3"/>
          <p:cNvSpPr>
            <a:spLocks noGrp="1"/>
          </p:cNvSpPr>
          <p:nvPr>
            <p:ph type="sldNum" sz="quarter" idx="4294967295"/>
          </p:nvPr>
        </p:nvSpPr>
        <p:spPr>
          <a:xfrm>
            <a:off x="4103688" y="6383338"/>
            <a:ext cx="914400" cy="228600"/>
          </a:xfrm>
          <a:prstGeom prst="rect">
            <a:avLst/>
          </a:prstGeom>
        </p:spPr>
        <p:txBody>
          <a:bodyPr/>
          <a:lstStyle/>
          <a:p>
            <a:fld id="{377E1960-7A9C-4956-9D2E-AE9677D58AC9}" type="slidenum">
              <a:rPr lang="en-US" smtClean="0">
                <a:solidFill>
                  <a:prstClr val="black">
                    <a:lumMod val="50000"/>
                    <a:lumOff val="50000"/>
                  </a:prstClr>
                </a:solidFill>
              </a:rPr>
              <a:pPr/>
              <a:t>28</a:t>
            </a:fld>
            <a:endParaRPr lang="en-US" dirty="0">
              <a:solidFill>
                <a:prstClr val="black">
                  <a:lumMod val="50000"/>
                  <a:lumOff val="50000"/>
                </a:prstClr>
              </a:solidFill>
            </a:endParaRPr>
          </a:p>
        </p:txBody>
      </p:sp>
      <p:pic>
        <p:nvPicPr>
          <p:cNvPr id="5" name="Picture 3" descr="C:\Users\Peter\AppData\Local\Microsoft\Windows\Temporary Internet Files\Content.IE5\ZN1MAFLQ\MP90040220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2438400"/>
            <a:ext cx="2344549" cy="250085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016453" y="5717983"/>
            <a:ext cx="6218209" cy="1117312"/>
            <a:chOff x="1492624" y="5554318"/>
            <a:chExt cx="6218209" cy="1117312"/>
          </a:xfrm>
        </p:grpSpPr>
        <p:pic>
          <p:nvPicPr>
            <p:cNvPr id="11" name="Picture 10"/>
            <p:cNvPicPr>
              <a:picLocks noChangeAspect="1"/>
            </p:cNvPicPr>
            <p:nvPr/>
          </p:nvPicPr>
          <p:blipFill>
            <a:blip r:embed="rId3"/>
            <a:stretch>
              <a:fillRect/>
            </a:stretch>
          </p:blipFill>
          <p:spPr>
            <a:xfrm>
              <a:off x="1492624" y="5703673"/>
              <a:ext cx="6218209" cy="914479"/>
            </a:xfrm>
            <a:prstGeom prst="rect">
              <a:avLst/>
            </a:prstGeom>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415" y="5554318"/>
              <a:ext cx="6202805" cy="20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7415" y="5729008"/>
              <a:ext cx="892048" cy="94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87671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76"/>
            <a:ext cx="6333613" cy="1132925"/>
          </a:xfrm>
        </p:spPr>
        <p:txBody>
          <a:bodyPr/>
          <a:lstStyle/>
          <a:p>
            <a:r>
              <a:rPr lang="en-US" sz="4400" dirty="0" smtClean="0"/>
              <a:t>Funding $trategies</a:t>
            </a:r>
            <a:endParaRPr lang="en-US" sz="4400" dirty="0"/>
          </a:p>
        </p:txBody>
      </p:sp>
      <p:sp>
        <p:nvSpPr>
          <p:cNvPr id="3" name="Content Placeholder 2"/>
          <p:cNvSpPr>
            <a:spLocks noGrp="1"/>
          </p:cNvSpPr>
          <p:nvPr>
            <p:ph idx="1"/>
          </p:nvPr>
        </p:nvSpPr>
        <p:spPr>
          <a:xfrm>
            <a:off x="457200" y="1713168"/>
            <a:ext cx="8077200" cy="3951337"/>
          </a:xfrm>
        </p:spPr>
        <p:txBody>
          <a:bodyPr>
            <a:normAutofit fontScale="85000" lnSpcReduction="10000"/>
          </a:bodyPr>
          <a:lstStyle/>
          <a:p>
            <a:pPr marL="0" indent="0">
              <a:buNone/>
            </a:pPr>
            <a:r>
              <a:rPr lang="en-US" b="1" dirty="0" smtClean="0"/>
              <a:t>Contracts</a:t>
            </a:r>
          </a:p>
          <a:p>
            <a:pPr lvl="1">
              <a:buClrTx/>
            </a:pPr>
            <a:r>
              <a:rPr lang="en-US" dirty="0" smtClean="0"/>
              <a:t>Nonprofits</a:t>
            </a:r>
          </a:p>
          <a:p>
            <a:pPr lvl="2">
              <a:buClrTx/>
            </a:pPr>
            <a:r>
              <a:rPr lang="en-US" dirty="0" smtClean="0"/>
              <a:t>Colorado Behavioral Healthcare Council—SOAR Training</a:t>
            </a:r>
          </a:p>
          <a:p>
            <a:pPr lvl="1">
              <a:buClrTx/>
            </a:pPr>
            <a:r>
              <a:rPr lang="en-US" dirty="0" smtClean="0"/>
              <a:t>County</a:t>
            </a:r>
          </a:p>
          <a:p>
            <a:pPr lvl="2">
              <a:buClrTx/>
            </a:pPr>
            <a:r>
              <a:rPr lang="en-US" dirty="0" smtClean="0"/>
              <a:t>Jefferson County Human </a:t>
            </a:r>
            <a:r>
              <a:rPr lang="en-US" dirty="0"/>
              <a:t>Services—Temporary </a:t>
            </a:r>
            <a:r>
              <a:rPr lang="en-US" dirty="0" smtClean="0"/>
              <a:t>Assistance for Needy Families (TANF)</a:t>
            </a:r>
          </a:p>
          <a:p>
            <a:pPr lvl="1">
              <a:buClrTx/>
            </a:pPr>
            <a:r>
              <a:rPr lang="en-US" dirty="0" smtClean="0"/>
              <a:t>State —Colorado Department of Human Services</a:t>
            </a:r>
          </a:p>
          <a:p>
            <a:pPr lvl="2">
              <a:buClrTx/>
            </a:pPr>
            <a:r>
              <a:rPr lang="en-US" dirty="0" smtClean="0"/>
              <a:t>Office of Behavioral </a:t>
            </a:r>
            <a:r>
              <a:rPr lang="en-US" dirty="0"/>
              <a:t>Health—Cooperative </a:t>
            </a:r>
            <a:r>
              <a:rPr lang="en-US" dirty="0" smtClean="0"/>
              <a:t>Agreement to Benefit Homeless Individuals (CABHI)</a:t>
            </a:r>
          </a:p>
          <a:p>
            <a:pPr lvl="2">
              <a:buClrTx/>
            </a:pPr>
            <a:r>
              <a:rPr lang="en-US" dirty="0" smtClean="0"/>
              <a:t>Office of Economic </a:t>
            </a:r>
            <a:r>
              <a:rPr lang="en-US" dirty="0"/>
              <a:t>Security—AND </a:t>
            </a:r>
            <a:r>
              <a:rPr lang="en-US" dirty="0" smtClean="0"/>
              <a:t>(Temporary Cash Assistance Program)</a:t>
            </a:r>
          </a:p>
        </p:txBody>
      </p:sp>
      <p:sp>
        <p:nvSpPr>
          <p:cNvPr id="4" name="Slide Number Placeholder 3"/>
          <p:cNvSpPr>
            <a:spLocks noGrp="1"/>
          </p:cNvSpPr>
          <p:nvPr>
            <p:ph type="sldNum" sz="quarter" idx="4294967295"/>
          </p:nvPr>
        </p:nvSpPr>
        <p:spPr>
          <a:xfrm>
            <a:off x="4103688" y="6383338"/>
            <a:ext cx="914400" cy="228600"/>
          </a:xfrm>
          <a:prstGeom prst="rect">
            <a:avLst/>
          </a:prstGeom>
        </p:spPr>
        <p:txBody>
          <a:bodyPr/>
          <a:lstStyle/>
          <a:p>
            <a:fld id="{377E1960-7A9C-4956-9D2E-AE9677D58AC9}" type="slidenum">
              <a:rPr lang="en-US" smtClean="0">
                <a:solidFill>
                  <a:prstClr val="black">
                    <a:lumMod val="50000"/>
                    <a:lumOff val="50000"/>
                  </a:prstClr>
                </a:solidFill>
              </a:rPr>
              <a:pPr/>
              <a:t>29</a:t>
            </a:fld>
            <a:endParaRPr lang="en-US" dirty="0">
              <a:solidFill>
                <a:prstClr val="black">
                  <a:lumMod val="50000"/>
                  <a:lumOff val="50000"/>
                </a:prstClr>
              </a:solidFill>
            </a:endParaRPr>
          </a:p>
        </p:txBody>
      </p:sp>
      <p:pic>
        <p:nvPicPr>
          <p:cNvPr id="6" name="Picture 5"/>
          <p:cNvPicPr>
            <a:picLocks noChangeAspect="1"/>
          </p:cNvPicPr>
          <p:nvPr/>
        </p:nvPicPr>
        <p:blipFill>
          <a:blip r:embed="rId2"/>
          <a:stretch>
            <a:fillRect/>
          </a:stretch>
        </p:blipFill>
        <p:spPr>
          <a:xfrm>
            <a:off x="6884893" y="107576"/>
            <a:ext cx="2124635" cy="2058323"/>
          </a:xfrm>
          <a:prstGeom prst="rect">
            <a:avLst/>
          </a:prstGeom>
        </p:spPr>
      </p:pic>
      <p:grpSp>
        <p:nvGrpSpPr>
          <p:cNvPr id="11" name="Group 10"/>
          <p:cNvGrpSpPr/>
          <p:nvPr/>
        </p:nvGrpSpPr>
        <p:grpSpPr>
          <a:xfrm>
            <a:off x="1016453" y="5717983"/>
            <a:ext cx="6218209" cy="1117312"/>
            <a:chOff x="1492624" y="5554318"/>
            <a:chExt cx="6218209" cy="1117312"/>
          </a:xfrm>
        </p:grpSpPr>
        <p:pic>
          <p:nvPicPr>
            <p:cNvPr id="12" name="Picture 11"/>
            <p:cNvPicPr>
              <a:picLocks noChangeAspect="1"/>
            </p:cNvPicPr>
            <p:nvPr/>
          </p:nvPicPr>
          <p:blipFill>
            <a:blip r:embed="rId3"/>
            <a:stretch>
              <a:fillRect/>
            </a:stretch>
          </p:blipFill>
          <p:spPr>
            <a:xfrm>
              <a:off x="1492624" y="5703673"/>
              <a:ext cx="6218209" cy="914479"/>
            </a:xfrm>
            <a:prstGeom prst="rect">
              <a:avLst/>
            </a:prstGeom>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415" y="5554318"/>
              <a:ext cx="6202805" cy="20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7415" y="5729008"/>
              <a:ext cx="892048" cy="94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43158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77875"/>
          </a:xfrm>
        </p:spPr>
        <p:txBody>
          <a:bodyPr/>
          <a:lstStyle/>
          <a:p>
            <a:r>
              <a:rPr lang="en-US" sz="4400" dirty="0" smtClean="0">
                <a:latin typeface="Calibri" pitchFamily="34" charset="0"/>
              </a:rPr>
              <a:t>Presenters</a:t>
            </a:r>
            <a:endParaRPr lang="en-US" sz="4400" b="0" dirty="0">
              <a:latin typeface="Calibri" pitchFamily="34" charset="0"/>
            </a:endParaRPr>
          </a:p>
        </p:txBody>
      </p:sp>
      <p:sp>
        <p:nvSpPr>
          <p:cNvPr id="3" name="Content Placeholder 2"/>
          <p:cNvSpPr>
            <a:spLocks noGrp="1"/>
          </p:cNvSpPr>
          <p:nvPr>
            <p:ph idx="1"/>
          </p:nvPr>
        </p:nvSpPr>
        <p:spPr>
          <a:xfrm>
            <a:off x="457200" y="1904999"/>
            <a:ext cx="8229600" cy="4038601"/>
          </a:xfrm>
        </p:spPr>
        <p:txBody>
          <a:bodyPr/>
          <a:lstStyle/>
          <a:p>
            <a:pPr>
              <a:spcAft>
                <a:spcPts val="600"/>
              </a:spcAft>
              <a:buClrTx/>
            </a:pPr>
            <a:r>
              <a:rPr lang="en-US" sz="2800" dirty="0"/>
              <a:t>Kristin Lupfer, M.S.W., Project Director, SOAR Technical Assistance (TA) Center</a:t>
            </a:r>
          </a:p>
          <a:p>
            <a:pPr>
              <a:spcAft>
                <a:spcPts val="600"/>
              </a:spcAft>
              <a:buClrTx/>
            </a:pPr>
            <a:r>
              <a:rPr lang="en-US" sz="2800" dirty="0"/>
              <a:t>Emily Carmody, LCSW, Project Specialist, North Carolina Coalition to End Homelessness</a:t>
            </a:r>
          </a:p>
          <a:p>
            <a:pPr>
              <a:spcAft>
                <a:spcPts val="600"/>
              </a:spcAft>
              <a:buClrTx/>
            </a:pPr>
            <a:r>
              <a:rPr lang="en-US" sz="2800" dirty="0"/>
              <a:t>Peter J. Pike, Executive Director, Colorado Disability Benefits Support Program (DBS)</a:t>
            </a:r>
          </a:p>
        </p:txBody>
      </p:sp>
    </p:spTree>
    <p:extLst>
      <p:ext uri="{BB962C8B-B14F-4D97-AF65-F5344CB8AC3E}">
        <p14:creationId xmlns:p14="http://schemas.microsoft.com/office/powerpoint/2010/main" val="33091388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Funding </a:t>
            </a:r>
            <a:r>
              <a:rPr lang="en-US" sz="4400" dirty="0"/>
              <a:t>$</a:t>
            </a:r>
            <a:r>
              <a:rPr lang="en-US" sz="4400" dirty="0" smtClean="0"/>
              <a:t>trategies</a:t>
            </a:r>
            <a:endParaRPr lang="en-US" sz="4400" dirty="0"/>
          </a:p>
        </p:txBody>
      </p:sp>
      <p:sp>
        <p:nvSpPr>
          <p:cNvPr id="3" name="Content Placeholder 2"/>
          <p:cNvSpPr>
            <a:spLocks noGrp="1"/>
          </p:cNvSpPr>
          <p:nvPr>
            <p:ph idx="1"/>
          </p:nvPr>
        </p:nvSpPr>
        <p:spPr>
          <a:xfrm>
            <a:off x="609600" y="2038388"/>
            <a:ext cx="7924800" cy="2990811"/>
          </a:xfrm>
        </p:spPr>
        <p:txBody>
          <a:bodyPr/>
          <a:lstStyle/>
          <a:p>
            <a:pPr marL="0" indent="0">
              <a:buNone/>
            </a:pPr>
            <a:endParaRPr lang="en-US" b="1" dirty="0" smtClean="0"/>
          </a:p>
          <a:p>
            <a:pPr marL="0" indent="0">
              <a:buNone/>
            </a:pPr>
            <a:r>
              <a:rPr lang="en-US" b="1" dirty="0" smtClean="0"/>
              <a:t>Fees for Service</a:t>
            </a:r>
          </a:p>
          <a:p>
            <a:pPr lvl="1">
              <a:buClrTx/>
            </a:pPr>
            <a:r>
              <a:rPr lang="en-US" dirty="0" smtClean="0"/>
              <a:t>SSA Disability Benefits </a:t>
            </a:r>
            <a:r>
              <a:rPr lang="en-US" dirty="0"/>
              <a:t>101—Introductory </a:t>
            </a:r>
            <a:r>
              <a:rPr lang="en-US" dirty="0" smtClean="0"/>
              <a:t>workshops</a:t>
            </a:r>
          </a:p>
          <a:p>
            <a:pPr lvl="1">
              <a:buClrTx/>
            </a:pPr>
            <a:r>
              <a:rPr lang="en-US" dirty="0" smtClean="0"/>
              <a:t>SOAR training events</a:t>
            </a:r>
            <a:endParaRPr lang="en-US" dirty="0"/>
          </a:p>
        </p:txBody>
      </p:sp>
      <p:sp>
        <p:nvSpPr>
          <p:cNvPr id="4" name="Slide Number Placeholder 3"/>
          <p:cNvSpPr>
            <a:spLocks noGrp="1"/>
          </p:cNvSpPr>
          <p:nvPr>
            <p:ph type="sldNum" sz="quarter" idx="4294967295"/>
          </p:nvPr>
        </p:nvSpPr>
        <p:spPr>
          <a:xfrm>
            <a:off x="4103688" y="6383338"/>
            <a:ext cx="914400" cy="228600"/>
          </a:xfrm>
          <a:prstGeom prst="rect">
            <a:avLst/>
          </a:prstGeom>
        </p:spPr>
        <p:txBody>
          <a:bodyPr/>
          <a:lstStyle/>
          <a:p>
            <a:fld id="{377E1960-7A9C-4956-9D2E-AE9677D58AC9}" type="slidenum">
              <a:rPr lang="en-US" smtClean="0">
                <a:solidFill>
                  <a:prstClr val="black">
                    <a:lumMod val="50000"/>
                    <a:lumOff val="50000"/>
                  </a:prstClr>
                </a:solidFill>
              </a:rPr>
              <a:pPr/>
              <a:t>30</a:t>
            </a:fld>
            <a:endParaRPr lang="en-US" dirty="0">
              <a:solidFill>
                <a:prstClr val="black">
                  <a:lumMod val="50000"/>
                  <a:lumOff val="50000"/>
                </a:prstClr>
              </a:solidFill>
            </a:endParaRPr>
          </a:p>
        </p:txBody>
      </p:sp>
      <p:grpSp>
        <p:nvGrpSpPr>
          <p:cNvPr id="9" name="Group 8"/>
          <p:cNvGrpSpPr/>
          <p:nvPr/>
        </p:nvGrpSpPr>
        <p:grpSpPr>
          <a:xfrm>
            <a:off x="1016453" y="5717983"/>
            <a:ext cx="6218209" cy="1117312"/>
            <a:chOff x="1492624" y="5554318"/>
            <a:chExt cx="6218209" cy="1117312"/>
          </a:xfrm>
        </p:grpSpPr>
        <p:pic>
          <p:nvPicPr>
            <p:cNvPr id="10" name="Picture 9"/>
            <p:cNvPicPr>
              <a:picLocks noChangeAspect="1"/>
            </p:cNvPicPr>
            <p:nvPr/>
          </p:nvPicPr>
          <p:blipFill>
            <a:blip r:embed="rId2"/>
            <a:stretch>
              <a:fillRect/>
            </a:stretch>
          </p:blipFill>
          <p:spPr>
            <a:xfrm>
              <a:off x="1492624" y="5703673"/>
              <a:ext cx="6218209" cy="914479"/>
            </a:xfrm>
            <a:prstGeom prst="rect">
              <a:avLst/>
            </a:prstGeom>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415" y="5554318"/>
              <a:ext cx="6202805" cy="20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415" y="5729008"/>
              <a:ext cx="892048" cy="94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51031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705600" y="61201"/>
            <a:ext cx="2380488" cy="2053754"/>
          </a:xfrm>
          <a:prstGeom prst="rect">
            <a:avLst/>
          </a:prstGeom>
        </p:spPr>
      </p:pic>
      <p:sp>
        <p:nvSpPr>
          <p:cNvPr id="2" name="Title 1"/>
          <p:cNvSpPr>
            <a:spLocks noGrp="1"/>
          </p:cNvSpPr>
          <p:nvPr>
            <p:ph type="title"/>
          </p:nvPr>
        </p:nvSpPr>
        <p:spPr>
          <a:xfrm>
            <a:off x="76200" y="79022"/>
            <a:ext cx="6507403" cy="1140177"/>
          </a:xfrm>
        </p:spPr>
        <p:txBody>
          <a:bodyPr/>
          <a:lstStyle/>
          <a:p>
            <a:r>
              <a:rPr lang="en-US" sz="4400" dirty="0" smtClean="0"/>
              <a:t>Funding $trategies</a:t>
            </a:r>
            <a:endParaRPr lang="en-US" sz="4400" dirty="0"/>
          </a:p>
        </p:txBody>
      </p:sp>
      <p:sp>
        <p:nvSpPr>
          <p:cNvPr id="3" name="Content Placeholder 2"/>
          <p:cNvSpPr>
            <a:spLocks noGrp="1"/>
          </p:cNvSpPr>
          <p:nvPr>
            <p:ph idx="1"/>
          </p:nvPr>
        </p:nvSpPr>
        <p:spPr>
          <a:xfrm>
            <a:off x="152400" y="1600200"/>
            <a:ext cx="8534400" cy="4495800"/>
          </a:xfrm>
        </p:spPr>
        <p:txBody>
          <a:bodyPr/>
          <a:lstStyle/>
          <a:p>
            <a:pPr marL="0" indent="0">
              <a:buNone/>
            </a:pPr>
            <a:r>
              <a:rPr lang="en-US" b="1" dirty="0" smtClean="0"/>
              <a:t>Legislative</a:t>
            </a:r>
          </a:p>
          <a:p>
            <a:pPr lvl="1">
              <a:buClrTx/>
            </a:pPr>
            <a:r>
              <a:rPr lang="en-US" sz="2400" dirty="0" smtClean="0"/>
              <a:t>HB 11-1216 Laura Hershey Memorial Disability Benefits Act</a:t>
            </a:r>
          </a:p>
          <a:p>
            <a:pPr lvl="2">
              <a:buClrTx/>
            </a:pPr>
            <a:r>
              <a:rPr lang="en-US" sz="2100" dirty="0" smtClean="0"/>
              <a:t>Allows the state to auction off the right to use certain license plate letter and number combinations</a:t>
            </a:r>
          </a:p>
          <a:p>
            <a:pPr lvl="2">
              <a:buClrTx/>
            </a:pPr>
            <a:r>
              <a:rPr lang="en-US" sz="2100" dirty="0" smtClean="0"/>
              <a:t>Disability Benefits Support Contract Committee</a:t>
            </a:r>
          </a:p>
          <a:p>
            <a:pPr lvl="1">
              <a:buClrTx/>
            </a:pPr>
            <a:r>
              <a:rPr lang="en-US" sz="2400" dirty="0" smtClean="0"/>
              <a:t>SB 14-012</a:t>
            </a:r>
          </a:p>
          <a:p>
            <a:pPr lvl="2">
              <a:buClrTx/>
            </a:pPr>
            <a:r>
              <a:rPr lang="en-US" sz="2100" dirty="0" smtClean="0"/>
              <a:t>Authorizes a pilot program for AND-eligible recipients in three counties</a:t>
            </a:r>
          </a:p>
          <a:p>
            <a:pPr lvl="2">
              <a:buClrTx/>
            </a:pPr>
            <a:r>
              <a:rPr lang="en-US" sz="2100" dirty="0" smtClean="0"/>
              <a:t>Authorizes a rule change allowing 60 days to submit SSI application for AND </a:t>
            </a:r>
          </a:p>
        </p:txBody>
      </p:sp>
      <p:sp>
        <p:nvSpPr>
          <p:cNvPr id="4" name="Slide Number Placeholder 3"/>
          <p:cNvSpPr>
            <a:spLocks noGrp="1"/>
          </p:cNvSpPr>
          <p:nvPr>
            <p:ph type="sldNum" sz="quarter" idx="4294967295"/>
          </p:nvPr>
        </p:nvSpPr>
        <p:spPr>
          <a:xfrm>
            <a:off x="4103688" y="6383338"/>
            <a:ext cx="914400" cy="228600"/>
          </a:xfrm>
          <a:prstGeom prst="rect">
            <a:avLst/>
          </a:prstGeom>
        </p:spPr>
        <p:txBody>
          <a:bodyPr/>
          <a:lstStyle/>
          <a:p>
            <a:fld id="{377E1960-7A9C-4956-9D2E-AE9677D58AC9}" type="slidenum">
              <a:rPr lang="en-US" smtClean="0">
                <a:solidFill>
                  <a:prstClr val="black">
                    <a:lumMod val="50000"/>
                    <a:lumOff val="50000"/>
                  </a:prstClr>
                </a:solidFill>
              </a:rPr>
              <a:pPr/>
              <a:t>31</a:t>
            </a:fld>
            <a:endParaRPr lang="en-US" dirty="0">
              <a:solidFill>
                <a:prstClr val="black">
                  <a:lumMod val="50000"/>
                  <a:lumOff val="50000"/>
                </a:prstClr>
              </a:solidFill>
            </a:endParaRPr>
          </a:p>
        </p:txBody>
      </p:sp>
      <p:grpSp>
        <p:nvGrpSpPr>
          <p:cNvPr id="10" name="Group 9"/>
          <p:cNvGrpSpPr/>
          <p:nvPr/>
        </p:nvGrpSpPr>
        <p:grpSpPr>
          <a:xfrm>
            <a:off x="1016453" y="5717983"/>
            <a:ext cx="6218209" cy="1117312"/>
            <a:chOff x="1492624" y="5554318"/>
            <a:chExt cx="6218209" cy="1117312"/>
          </a:xfrm>
        </p:grpSpPr>
        <p:pic>
          <p:nvPicPr>
            <p:cNvPr id="11" name="Picture 10"/>
            <p:cNvPicPr>
              <a:picLocks noChangeAspect="1"/>
            </p:cNvPicPr>
            <p:nvPr/>
          </p:nvPicPr>
          <p:blipFill>
            <a:blip r:embed="rId3"/>
            <a:stretch>
              <a:fillRect/>
            </a:stretch>
          </p:blipFill>
          <p:spPr>
            <a:xfrm>
              <a:off x="1492624" y="5703673"/>
              <a:ext cx="6218209" cy="914479"/>
            </a:xfrm>
            <a:prstGeom prst="rect">
              <a:avLst/>
            </a:prstGeom>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415" y="5554318"/>
              <a:ext cx="6202805" cy="20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7415" y="5729008"/>
              <a:ext cx="892048" cy="94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83622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1295400" y="1219200"/>
            <a:ext cx="7467600" cy="1828800"/>
          </a:xfrm>
        </p:spPr>
        <p:txBody>
          <a:bodyPr>
            <a:normAutofit fontScale="90000"/>
          </a:bodyPr>
          <a:lstStyle/>
          <a:p>
            <a:pPr algn="r"/>
            <a:r>
              <a:rPr lang="en-US" dirty="0" smtClean="0"/>
              <a:t>North Carolina SOAR: </a:t>
            </a:r>
            <a:br>
              <a:rPr lang="en-US" dirty="0" smtClean="0"/>
            </a:br>
            <a:r>
              <a:rPr lang="en-US" dirty="0" smtClean="0"/>
              <a:t>Funding for SOAR positions</a:t>
            </a:r>
            <a:endParaRPr lang="en-US" dirty="0"/>
          </a:p>
        </p:txBody>
      </p:sp>
      <p:sp>
        <p:nvSpPr>
          <p:cNvPr id="3" name="Subtitle 2"/>
          <p:cNvSpPr>
            <a:spLocks noGrp="1"/>
          </p:cNvSpPr>
          <p:nvPr>
            <p:ph type="subTitle" idx="1"/>
          </p:nvPr>
        </p:nvSpPr>
        <p:spPr/>
        <p:txBody>
          <a:bodyPr/>
          <a:lstStyle/>
          <a:p>
            <a:pPr algn="r"/>
            <a:r>
              <a:rPr lang="en-US" dirty="0" smtClean="0"/>
              <a:t>North Carolina Coalition to End Homelessness</a:t>
            </a:r>
            <a:endParaRPr lang="en-US" dirty="0"/>
          </a:p>
        </p:txBody>
      </p:sp>
      <p:sp>
        <p:nvSpPr>
          <p:cNvPr id="5" name="Rectangle 4"/>
          <p:cNvSpPr/>
          <p:nvPr/>
        </p:nvSpPr>
        <p:spPr>
          <a:xfrm>
            <a:off x="0" y="5181600"/>
            <a:ext cx="9144000"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ounded Rectangle 9"/>
          <p:cNvSpPr/>
          <p:nvPr/>
        </p:nvSpPr>
        <p:spPr>
          <a:xfrm>
            <a:off x="1905000" y="5334000"/>
            <a:ext cx="7086600" cy="1371600"/>
          </a:xfrm>
          <a:prstGeom prst="roundRect">
            <a:avLst>
              <a:gd name="adj" fmla="val 6562"/>
            </a:avLst>
          </a:prstGeom>
          <a:solidFill>
            <a:srgbClr val="4A8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smtClean="0">
                <a:solidFill>
                  <a:prstClr val="white"/>
                </a:solidFill>
              </a:rPr>
              <a:t/>
            </a:r>
            <a:br>
              <a:rPr lang="en-US" sz="2800" b="1" dirty="0" smtClean="0">
                <a:solidFill>
                  <a:prstClr val="white"/>
                </a:solidFill>
              </a:rPr>
            </a:br>
            <a:endParaRPr lang="en-US" sz="2800" b="1" dirty="0" smtClean="0">
              <a:solidFill>
                <a:prstClr val="white"/>
              </a:solidFill>
            </a:endParaRPr>
          </a:p>
          <a:p>
            <a:pPr algn="ctr" fontAlgn="auto">
              <a:spcBef>
                <a:spcPts val="0"/>
              </a:spcBef>
              <a:spcAft>
                <a:spcPts val="0"/>
              </a:spcAft>
            </a:pPr>
            <a:r>
              <a:rPr lang="en-US" sz="2800" dirty="0" smtClean="0">
                <a:solidFill>
                  <a:prstClr val="white"/>
                </a:solidFill>
              </a:rPr>
              <a:t>North Carolina Coalition to End Homelessness</a:t>
            </a:r>
          </a:p>
          <a:p>
            <a:pPr algn="ctr" fontAlgn="auto">
              <a:spcBef>
                <a:spcPts val="0"/>
              </a:spcBef>
              <a:spcAft>
                <a:spcPts val="0"/>
              </a:spcAft>
            </a:pPr>
            <a:r>
              <a:rPr lang="en-US" sz="1400" dirty="0" smtClean="0">
                <a:solidFill>
                  <a:prstClr val="white"/>
                </a:solidFill>
              </a:rPr>
              <a:t>securing resources          encouraging public dialogue          advocating for public policy change</a:t>
            </a:r>
          </a:p>
          <a:p>
            <a:pPr algn="ctr" fontAlgn="auto">
              <a:spcBef>
                <a:spcPts val="0"/>
              </a:spcBef>
              <a:spcAft>
                <a:spcPts val="0"/>
              </a:spcAft>
            </a:pPr>
            <a:endParaRPr lang="en-US" sz="1400" dirty="0" smtClean="0">
              <a:solidFill>
                <a:prstClr val="white"/>
              </a:solidFill>
            </a:endParaRPr>
          </a:p>
          <a:p>
            <a:pPr algn="ctr" fontAlgn="auto">
              <a:spcBef>
                <a:spcPts val="0"/>
              </a:spcBef>
              <a:spcAft>
                <a:spcPts val="0"/>
              </a:spcAft>
            </a:pPr>
            <a:r>
              <a:rPr lang="en-US" sz="1400" dirty="0" smtClean="0">
                <a:solidFill>
                  <a:prstClr val="white"/>
                </a:solidFill>
              </a:rPr>
              <a:t/>
            </a:r>
            <a:br>
              <a:rPr lang="en-US" sz="1400" dirty="0" smtClean="0">
                <a:solidFill>
                  <a:prstClr val="white"/>
                </a:solidFill>
              </a:rPr>
            </a:br>
            <a:endParaRPr lang="en-US" sz="1400" dirty="0" smtClean="0">
              <a:solidFill>
                <a:prstClr val="white"/>
              </a:solidFill>
            </a:endParaRPr>
          </a:p>
          <a:p>
            <a:pPr algn="ctr" fontAlgn="auto">
              <a:spcBef>
                <a:spcPts val="0"/>
              </a:spcBef>
              <a:spcAft>
                <a:spcPts val="0"/>
              </a:spcAft>
            </a:pPr>
            <a:endParaRPr lang="en-US" sz="2800" dirty="0" smtClean="0">
              <a:solidFill>
                <a:prstClr val="white"/>
              </a:solidFill>
            </a:endParaRPr>
          </a:p>
        </p:txBody>
      </p:sp>
      <p:sp>
        <p:nvSpPr>
          <p:cNvPr id="14" name="Oval 13"/>
          <p:cNvSpPr/>
          <p:nvPr/>
        </p:nvSpPr>
        <p:spPr>
          <a:xfrm>
            <a:off x="3505200" y="609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5" name="Oval 14"/>
          <p:cNvSpPr/>
          <p:nvPr/>
        </p:nvSpPr>
        <p:spPr>
          <a:xfrm>
            <a:off x="6019800" y="609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24" name="Picture 23" descr="ncceh_logo_colorfinal09.jpg"/>
          <p:cNvPicPr>
            <a:picLocks noChangeAspect="1"/>
          </p:cNvPicPr>
          <p:nvPr/>
        </p:nvPicPr>
        <p:blipFill>
          <a:blip r:embed="rId3"/>
          <a:stretch>
            <a:fillRect/>
          </a:stretch>
        </p:blipFill>
        <p:spPr>
          <a:xfrm>
            <a:off x="228600" y="5334000"/>
            <a:ext cx="1447800" cy="1337012"/>
          </a:xfrm>
          <a:prstGeom prst="rect">
            <a:avLst/>
          </a:prstGeom>
        </p:spPr>
      </p:pic>
      <p:sp>
        <p:nvSpPr>
          <p:cNvPr id="9" name="TextBox 8"/>
          <p:cNvSpPr txBox="1"/>
          <p:nvPr/>
        </p:nvSpPr>
        <p:spPr>
          <a:xfrm>
            <a:off x="3733800" y="6324600"/>
            <a:ext cx="4419600" cy="646331"/>
          </a:xfrm>
          <a:prstGeom prst="rect">
            <a:avLst/>
          </a:prstGeom>
          <a:noFill/>
        </p:spPr>
        <p:txBody>
          <a:bodyPr wrap="square" rtlCol="0">
            <a:spAutoFit/>
          </a:bodyPr>
          <a:lstStyle/>
          <a:p>
            <a:pPr fontAlgn="auto">
              <a:spcBef>
                <a:spcPts val="0"/>
              </a:spcBef>
              <a:spcAft>
                <a:spcPts val="0"/>
              </a:spcAft>
            </a:pPr>
            <a:r>
              <a:rPr lang="en-US" sz="1600" dirty="0" smtClean="0">
                <a:solidFill>
                  <a:prstClr val="white"/>
                </a:solidFill>
                <a:latin typeface="Tw Cen MT"/>
              </a:rPr>
              <a:t>919.755.4393 </a:t>
            </a:r>
            <a:r>
              <a:rPr lang="en-US" dirty="0" smtClean="0">
                <a:solidFill>
                  <a:prstClr val="white"/>
                </a:solidFill>
                <a:latin typeface="Tw Cen MT"/>
              </a:rPr>
              <a:t>          www.ncceh.org</a:t>
            </a:r>
          </a:p>
          <a:p>
            <a:pPr fontAlgn="auto">
              <a:spcBef>
                <a:spcPts val="0"/>
              </a:spcBef>
              <a:spcAft>
                <a:spcPts val="0"/>
              </a:spcAft>
            </a:pPr>
            <a:endParaRPr lang="en-US" dirty="0">
              <a:solidFill>
                <a:prstClr val="white"/>
              </a:solidFill>
              <a:latin typeface="Tw Cen MT"/>
            </a:endParaRPr>
          </a:p>
        </p:txBody>
      </p:sp>
      <p:sp>
        <p:nvSpPr>
          <p:cNvPr id="11" name="Oval 10"/>
          <p:cNvSpPr/>
          <p:nvPr/>
        </p:nvSpPr>
        <p:spPr>
          <a:xfrm>
            <a:off x="5334000" y="6477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Rectangle 1"/>
          <p:cNvSpPr/>
          <p:nvPr/>
        </p:nvSpPr>
        <p:spPr>
          <a:xfrm>
            <a:off x="3765331" y="3581400"/>
            <a:ext cx="5181600" cy="1292662"/>
          </a:xfrm>
          <a:prstGeom prst="rect">
            <a:avLst/>
          </a:prstGeom>
        </p:spPr>
        <p:txBody>
          <a:bodyPr wrap="square">
            <a:spAutoFit/>
          </a:bodyPr>
          <a:lstStyle/>
          <a:p>
            <a:pPr algn="r"/>
            <a:r>
              <a:rPr lang="en-US" sz="2400" dirty="0"/>
              <a:t>Emily </a:t>
            </a:r>
            <a:r>
              <a:rPr lang="en-US" sz="2400" dirty="0" smtClean="0"/>
              <a:t>Carmody</a:t>
            </a:r>
            <a:r>
              <a:rPr lang="en-US" dirty="0"/>
              <a:t/>
            </a:r>
            <a:br>
              <a:rPr lang="en-US" dirty="0"/>
            </a:br>
            <a:r>
              <a:rPr lang="en-US" dirty="0" smtClean="0"/>
              <a:t>North </a:t>
            </a:r>
            <a:r>
              <a:rPr lang="en-US" dirty="0"/>
              <a:t>Carolina Coalition to End Homelessness</a:t>
            </a:r>
          </a:p>
          <a:p>
            <a:pPr algn="r"/>
            <a:r>
              <a:rPr lang="en-US" dirty="0"/>
              <a:t>(919) 755-4393</a:t>
            </a:r>
            <a:br>
              <a:rPr lang="en-US" dirty="0"/>
            </a:br>
            <a:r>
              <a:rPr lang="en-US" dirty="0"/>
              <a:t>emily@ncceh.org </a:t>
            </a:r>
          </a:p>
        </p:txBody>
      </p:sp>
    </p:spTree>
    <p:extLst>
      <p:ext uri="{BB962C8B-B14F-4D97-AF65-F5344CB8AC3E}">
        <p14:creationId xmlns:p14="http://schemas.microsoft.com/office/powerpoint/2010/main" val="2220140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2"/>
          <p:cNvSpPr>
            <a:spLocks noGrp="1"/>
          </p:cNvSpPr>
          <p:nvPr>
            <p:ph type="title"/>
          </p:nvPr>
        </p:nvSpPr>
        <p:spPr>
          <a:xfrm>
            <a:off x="1371600" y="1600200"/>
            <a:ext cx="7772400" cy="990600"/>
          </a:xfrm>
        </p:spPr>
        <p:txBody>
          <a:bodyPr>
            <a:normAutofit fontScale="90000"/>
          </a:bodyPr>
          <a:lstStyle/>
          <a:p>
            <a:r>
              <a:rPr lang="en-US" dirty="0" smtClean="0"/>
              <a:t>Overview of SOAR in North Carolina</a:t>
            </a:r>
          </a:p>
        </p:txBody>
      </p:sp>
    </p:spTree>
    <p:extLst>
      <p:ext uri="{BB962C8B-B14F-4D97-AF65-F5344CB8AC3E}">
        <p14:creationId xmlns:p14="http://schemas.microsoft.com/office/powerpoint/2010/main" val="2146842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p:spPr>
        <p:txBody>
          <a:bodyPr/>
          <a:lstStyle/>
          <a:p>
            <a:pPr eaLnBrk="1" hangingPunct="1"/>
            <a:r>
              <a:rPr lang="en-US" dirty="0" smtClean="0"/>
              <a:t>History of SOAR in North Carolina</a:t>
            </a:r>
          </a:p>
        </p:txBody>
      </p:sp>
      <p:sp>
        <p:nvSpPr>
          <p:cNvPr id="11267" name="Content Placeholder 3"/>
          <p:cNvSpPr>
            <a:spLocks noGrp="1"/>
          </p:cNvSpPr>
          <p:nvPr>
            <p:ph sz="quarter" idx="1"/>
          </p:nvPr>
        </p:nvSpPr>
        <p:spPr>
          <a:xfrm>
            <a:off x="612775" y="1600200"/>
            <a:ext cx="8153400" cy="4495800"/>
          </a:xfrm>
        </p:spPr>
        <p:txBody>
          <a:bodyPr/>
          <a:lstStyle/>
          <a:p>
            <a:pPr eaLnBrk="1" hangingPunct="1"/>
            <a:r>
              <a:rPr lang="en-US" dirty="0" smtClean="0"/>
              <a:t>North Carolina became a SOAR state in 2007</a:t>
            </a:r>
          </a:p>
          <a:p>
            <a:pPr eaLnBrk="1" hangingPunct="1"/>
            <a:r>
              <a:rPr lang="en-US" dirty="0" smtClean="0"/>
              <a:t>Initial strategy to train large numbers of case managers and direct service providers</a:t>
            </a:r>
          </a:p>
          <a:p>
            <a:r>
              <a:rPr lang="en-US" dirty="0" smtClean="0"/>
              <a:t>2008—North Carolina Department of Health and Human Services contracted with NCCEH for State Lead Position</a:t>
            </a:r>
          </a:p>
          <a:p>
            <a:r>
              <a:rPr lang="en-US" dirty="0" smtClean="0"/>
              <a:t>2009—Changed strategy to developing and training dedicated SOAR caseworker positions within programs </a:t>
            </a:r>
          </a:p>
        </p:txBody>
      </p:sp>
      <p:pic>
        <p:nvPicPr>
          <p:cNvPr id="11268" name="Picture 3" descr="ncceh_logocolorfinal08 copy.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5086" y="6045200"/>
            <a:ext cx="74136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Footer Placeholder 9"/>
          <p:cNvSpPr txBox="1">
            <a:spLocks/>
          </p:cNvSpPr>
          <p:nvPr/>
        </p:nvSpPr>
        <p:spPr bwMode="auto">
          <a:xfrm>
            <a:off x="2743200" y="6324600"/>
            <a:ext cx="5421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auto" hangingPunct="1">
              <a:spcBef>
                <a:spcPts val="0"/>
              </a:spcBef>
              <a:spcAft>
                <a:spcPts val="0"/>
              </a:spcAft>
            </a:pPr>
            <a:r>
              <a:rPr lang="en-US" sz="1400" dirty="0">
                <a:solidFill>
                  <a:srgbClr val="4B3122"/>
                </a:solidFill>
                <a:latin typeface="Tw Cen MT" pitchFamily="34" charset="0"/>
              </a:rPr>
              <a:t>North Carolina Coalition to End Homelessness</a:t>
            </a:r>
          </a:p>
        </p:txBody>
      </p:sp>
    </p:spTree>
    <p:extLst>
      <p:ext uri="{BB962C8B-B14F-4D97-AF65-F5344CB8AC3E}">
        <p14:creationId xmlns:p14="http://schemas.microsoft.com/office/powerpoint/2010/main" val="2281558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93273"/>
            <a:ext cx="823912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SOAR Caseworkers and Communities</a:t>
            </a:r>
            <a:endParaRPr lang="en-US" dirty="0"/>
          </a:p>
        </p:txBody>
      </p:sp>
      <p:sp>
        <p:nvSpPr>
          <p:cNvPr id="12292" name="Footer Placeholder 9"/>
          <p:cNvSpPr txBox="1">
            <a:spLocks/>
          </p:cNvSpPr>
          <p:nvPr/>
        </p:nvSpPr>
        <p:spPr bwMode="auto">
          <a:xfrm>
            <a:off x="2743200" y="6324600"/>
            <a:ext cx="5421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auto" hangingPunct="1">
              <a:spcBef>
                <a:spcPts val="0"/>
              </a:spcBef>
              <a:spcAft>
                <a:spcPts val="0"/>
              </a:spcAft>
            </a:pPr>
            <a:endParaRPr lang="en-US" sz="1400" dirty="0">
              <a:solidFill>
                <a:srgbClr val="4B3122"/>
              </a:solidFill>
              <a:latin typeface="Tw Cen MT" pitchFamily="34" charset="0"/>
            </a:endParaRPr>
          </a:p>
        </p:txBody>
      </p:sp>
    </p:spTree>
    <p:extLst>
      <p:ext uri="{BB962C8B-B14F-4D97-AF65-F5344CB8AC3E}">
        <p14:creationId xmlns:p14="http://schemas.microsoft.com/office/powerpoint/2010/main" val="6872269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09600" y="228600"/>
            <a:ext cx="8153400" cy="990600"/>
          </a:xfrm>
        </p:spPr>
        <p:txBody>
          <a:bodyPr/>
          <a:lstStyle/>
          <a:p>
            <a:pPr eaLnBrk="1" hangingPunct="1"/>
            <a:r>
              <a:rPr lang="en-US" dirty="0" smtClean="0"/>
              <a:t>North Carolina Outcomes</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580304904"/>
              </p:ext>
            </p:extLst>
          </p:nvPr>
        </p:nvGraphicFramePr>
        <p:xfrm>
          <a:off x="609600" y="1524000"/>
          <a:ext cx="8153400" cy="4854591"/>
        </p:xfrm>
        <a:graphic>
          <a:graphicData uri="http://schemas.openxmlformats.org/drawingml/2006/table">
            <a:tbl>
              <a:tblPr firstRow="1" bandRow="1">
                <a:tableStyleId>{3B4B98B0-60AC-42C2-AFA5-B58CD77FA1E5}</a:tableStyleId>
              </a:tblPr>
              <a:tblGrid>
                <a:gridCol w="5178425"/>
                <a:gridCol w="2974975"/>
              </a:tblGrid>
              <a:tr h="436160">
                <a:tc>
                  <a:txBody>
                    <a:bodyPr/>
                    <a:lstStyle/>
                    <a:p>
                      <a:pPr algn="l"/>
                      <a:r>
                        <a:rPr lang="en-US" sz="1800" dirty="0" smtClean="0"/>
                        <a:t>Outcomes</a:t>
                      </a:r>
                      <a:r>
                        <a:rPr lang="en-US" sz="1800" baseline="0" dirty="0" smtClean="0"/>
                        <a:t> as of December 31, 2014</a:t>
                      </a:r>
                      <a:endParaRPr lang="en-US" sz="1800" dirty="0"/>
                    </a:p>
                  </a:txBody>
                  <a:tcPr marT="45712" marB="45712"/>
                </a:tc>
                <a:tc>
                  <a:txBody>
                    <a:bodyPr/>
                    <a:lstStyle/>
                    <a:p>
                      <a:pPr algn="l"/>
                      <a:endParaRPr lang="en-US" sz="1800" dirty="0"/>
                    </a:p>
                  </a:txBody>
                  <a:tcPr marT="45712" marB="45712"/>
                </a:tc>
              </a:tr>
              <a:tr h="436160">
                <a:tc>
                  <a:txBody>
                    <a:bodyPr/>
                    <a:lstStyle/>
                    <a:p>
                      <a:pPr algn="l"/>
                      <a:r>
                        <a:rPr lang="en-US" sz="1800" dirty="0" smtClean="0"/>
                        <a:t>Total outcomes reported</a:t>
                      </a:r>
                      <a:endParaRPr lang="en-US" sz="1800" dirty="0"/>
                    </a:p>
                  </a:txBody>
                  <a:tcPr marT="45712" marB="45712"/>
                </a:tc>
                <a:tc>
                  <a:txBody>
                    <a:bodyPr/>
                    <a:lstStyle/>
                    <a:p>
                      <a:pPr algn="l"/>
                      <a:r>
                        <a:rPr lang="en-US" sz="1800" dirty="0" smtClean="0"/>
                        <a:t>1,608</a:t>
                      </a:r>
                      <a:endParaRPr lang="en-US" sz="1800" dirty="0"/>
                    </a:p>
                  </a:txBody>
                  <a:tcPr marT="45712" marB="45712"/>
                </a:tc>
              </a:tr>
              <a:tr h="579099">
                <a:tc>
                  <a:txBody>
                    <a:bodyPr/>
                    <a:lstStyle/>
                    <a:p>
                      <a:pPr algn="l"/>
                      <a:r>
                        <a:rPr lang="en-US" sz="1800" dirty="0" smtClean="0"/>
                        <a:t>Total approved </a:t>
                      </a:r>
                    </a:p>
                    <a:p>
                      <a:pPr algn="l"/>
                      <a:r>
                        <a:rPr lang="en-US" sz="1400" baseline="0" dirty="0" smtClean="0"/>
                        <a:t>(8 deaths prior to decision)</a:t>
                      </a:r>
                      <a:endParaRPr lang="en-US" sz="1400" dirty="0"/>
                    </a:p>
                  </a:txBody>
                  <a:tcPr marT="45712" marB="45712"/>
                </a:tc>
                <a:tc>
                  <a:txBody>
                    <a:bodyPr/>
                    <a:lstStyle/>
                    <a:p>
                      <a:pPr algn="l"/>
                      <a:r>
                        <a:rPr lang="en-US" sz="1800" dirty="0" smtClean="0"/>
                        <a:t>1,287</a:t>
                      </a:r>
                      <a:endParaRPr lang="en-US" sz="1800" dirty="0"/>
                    </a:p>
                  </a:txBody>
                  <a:tcPr marT="45712" marB="45712"/>
                </a:tc>
              </a:tr>
              <a:tr h="436160">
                <a:tc>
                  <a:txBody>
                    <a:bodyPr/>
                    <a:lstStyle/>
                    <a:p>
                      <a:pPr algn="l"/>
                      <a:r>
                        <a:rPr lang="en-US" sz="1800" dirty="0" smtClean="0"/>
                        <a:t>Total denied</a:t>
                      </a:r>
                      <a:endParaRPr lang="en-US" sz="1800" dirty="0"/>
                    </a:p>
                  </a:txBody>
                  <a:tcPr marT="45712" marB="45712"/>
                </a:tc>
                <a:tc>
                  <a:txBody>
                    <a:bodyPr/>
                    <a:lstStyle/>
                    <a:p>
                      <a:pPr algn="l"/>
                      <a:r>
                        <a:rPr lang="en-US" sz="1800" dirty="0" smtClean="0"/>
                        <a:t>313</a:t>
                      </a:r>
                      <a:endParaRPr lang="en-US" sz="1800" dirty="0"/>
                    </a:p>
                  </a:txBody>
                  <a:tcPr marT="45712" marB="45712"/>
                </a:tc>
              </a:tr>
              <a:tr h="436160">
                <a:tc>
                  <a:txBody>
                    <a:bodyPr/>
                    <a:lstStyle/>
                    <a:p>
                      <a:pPr algn="l"/>
                      <a:r>
                        <a:rPr lang="en-US" sz="1800" dirty="0" smtClean="0"/>
                        <a:t>Approval rate</a:t>
                      </a:r>
                      <a:endParaRPr lang="en-US" sz="1800" dirty="0"/>
                    </a:p>
                  </a:txBody>
                  <a:tcPr marT="45712" marB="45712"/>
                </a:tc>
                <a:tc>
                  <a:txBody>
                    <a:bodyPr/>
                    <a:lstStyle/>
                    <a:p>
                      <a:pPr algn="l"/>
                      <a:r>
                        <a:rPr lang="en-US" sz="1800" dirty="0" smtClean="0"/>
                        <a:t>80%</a:t>
                      </a:r>
                      <a:endParaRPr lang="en-US" sz="1800" dirty="0"/>
                    </a:p>
                  </a:txBody>
                  <a:tcPr marT="45712" marB="45712"/>
                </a:tc>
              </a:tr>
              <a:tr h="640059">
                <a:tc>
                  <a:txBody>
                    <a:bodyPr/>
                    <a:lstStyle/>
                    <a:p>
                      <a:pPr algn="l"/>
                      <a:r>
                        <a:rPr lang="en-US" sz="1800" dirty="0" smtClean="0"/>
                        <a:t>Average</a:t>
                      </a:r>
                      <a:r>
                        <a:rPr lang="en-US" sz="1800" baseline="0" dirty="0" smtClean="0"/>
                        <a:t> time between completion of application and determination</a:t>
                      </a:r>
                      <a:endParaRPr lang="en-US" sz="1800" dirty="0"/>
                    </a:p>
                  </a:txBody>
                  <a:tcPr marT="45712" marB="45712"/>
                </a:tc>
                <a:tc>
                  <a:txBody>
                    <a:bodyPr/>
                    <a:lstStyle/>
                    <a:p>
                      <a:pPr algn="l"/>
                      <a:r>
                        <a:rPr lang="en-US" sz="1800" dirty="0" smtClean="0"/>
                        <a:t>100 days</a:t>
                      </a:r>
                    </a:p>
                    <a:p>
                      <a:pPr algn="l"/>
                      <a:r>
                        <a:rPr lang="en-US" sz="1800" dirty="0" smtClean="0"/>
                        <a:t>(Median: 88 days)</a:t>
                      </a:r>
                      <a:endParaRPr lang="en-US" sz="1800" dirty="0"/>
                    </a:p>
                  </a:txBody>
                  <a:tcPr marT="45712" marB="45712"/>
                </a:tc>
              </a:tr>
              <a:tr h="436160">
                <a:tc>
                  <a:txBody>
                    <a:bodyPr/>
                    <a:lstStyle/>
                    <a:p>
                      <a:pPr algn="l"/>
                      <a:r>
                        <a:rPr lang="en-US" sz="1800" dirty="0" smtClean="0"/>
                        <a:t>Percentage</a:t>
                      </a:r>
                      <a:r>
                        <a:rPr lang="en-US" sz="1800" baseline="0" dirty="0" smtClean="0"/>
                        <a:t> that required CE</a:t>
                      </a:r>
                      <a:endParaRPr lang="en-US" sz="1800" dirty="0"/>
                    </a:p>
                  </a:txBody>
                  <a:tcPr marT="45712" marB="45712"/>
                </a:tc>
                <a:tc>
                  <a:txBody>
                    <a:bodyPr/>
                    <a:lstStyle/>
                    <a:p>
                      <a:pPr algn="l"/>
                      <a:r>
                        <a:rPr lang="en-US" sz="1800" dirty="0" smtClean="0"/>
                        <a:t>38%</a:t>
                      </a:r>
                      <a:endParaRPr lang="en-US" sz="1800" dirty="0"/>
                    </a:p>
                  </a:txBody>
                  <a:tcPr marT="45712" marB="45712"/>
                </a:tc>
              </a:tr>
              <a:tr h="631679">
                <a:tc>
                  <a:txBody>
                    <a:bodyPr/>
                    <a:lstStyle/>
                    <a:p>
                      <a:pPr algn="l"/>
                      <a:r>
                        <a:rPr lang="en-US" sz="1800" dirty="0" smtClean="0"/>
                        <a:t>Average length of time homeless prior to</a:t>
                      </a:r>
                      <a:r>
                        <a:rPr lang="en-US" sz="1800" baseline="0" dirty="0" smtClean="0"/>
                        <a:t> application</a:t>
                      </a:r>
                      <a:endParaRPr lang="en-US" sz="1800" dirty="0"/>
                    </a:p>
                  </a:txBody>
                  <a:tcPr marT="45712" marB="45712"/>
                </a:tc>
                <a:tc>
                  <a:txBody>
                    <a:bodyPr/>
                    <a:lstStyle/>
                    <a:p>
                      <a:pPr algn="l"/>
                      <a:r>
                        <a:rPr lang="en-US" sz="1800" dirty="0" smtClean="0"/>
                        <a:t>2 years, 8 months</a:t>
                      </a:r>
                      <a:endParaRPr lang="en-US" sz="1800" dirty="0"/>
                    </a:p>
                  </a:txBody>
                  <a:tcPr marT="45712" marB="45712"/>
                </a:tc>
              </a:tr>
              <a:tr h="822937">
                <a:tc>
                  <a:txBody>
                    <a:bodyPr/>
                    <a:lstStyle/>
                    <a:p>
                      <a:r>
                        <a:rPr lang="en-US" sz="1800" dirty="0" smtClean="0"/>
                        <a:t>Income</a:t>
                      </a:r>
                      <a:r>
                        <a:rPr lang="en-US" sz="1800" baseline="0" dirty="0" smtClean="0"/>
                        <a:t> brought into state since June 2, 2010 </a:t>
                      </a:r>
                      <a:endParaRPr kumimoji="0" lang="en-US" sz="1800" b="0" i="0" u="none" strike="noStrike" kern="1200" baseline="0" dirty="0" smtClean="0">
                        <a:solidFill>
                          <a:schemeClr val="tx1"/>
                        </a:solidFill>
                        <a:latin typeface="+mn-lt"/>
                        <a:ea typeface="+mn-ea"/>
                        <a:cs typeface="+mn-cs"/>
                      </a:endParaRPr>
                    </a:p>
                    <a:p>
                      <a:r>
                        <a:rPr kumimoji="0" lang="en-US" sz="1200" b="0" i="0" u="none" strike="noStrike" kern="1200" baseline="0" dirty="0" smtClean="0">
                          <a:solidFill>
                            <a:schemeClr val="tx1"/>
                          </a:solidFill>
                          <a:latin typeface="+mn-lt"/>
                          <a:ea typeface="+mn-ea"/>
                          <a:cs typeface="+mn-cs"/>
                        </a:rPr>
                        <a:t>(includes first year of annual income and back pay awarded to applicants) </a:t>
                      </a:r>
                      <a:r>
                        <a:rPr kumimoji="0" lang="en-US" sz="1800" b="0" i="0" u="none" strike="noStrike" kern="1200" baseline="0" dirty="0" smtClean="0">
                          <a:solidFill>
                            <a:schemeClr val="tx1"/>
                          </a:solidFill>
                          <a:latin typeface="+mn-lt"/>
                          <a:ea typeface="+mn-ea"/>
                          <a:cs typeface="+mn-cs"/>
                        </a:rPr>
                        <a:t>	</a:t>
                      </a:r>
                    </a:p>
                  </a:txBody>
                  <a:tcPr marT="45712" marB="45712"/>
                </a:tc>
                <a:tc>
                  <a:txBody>
                    <a:bodyPr/>
                    <a:lstStyle/>
                    <a:p>
                      <a:r>
                        <a:rPr lang="en-US" sz="1600" b="0" i="0" u="none" strike="noStrike" baseline="0" dirty="0" smtClean="0">
                          <a:solidFill>
                            <a:srgbClr val="000000"/>
                          </a:solidFill>
                          <a:latin typeface="Calibri"/>
                        </a:rPr>
                        <a:t> </a:t>
                      </a:r>
                      <a:r>
                        <a:rPr lang="en-US" sz="1800" b="1" i="0" u="none" strike="noStrike" baseline="0" dirty="0" smtClean="0">
                          <a:solidFill>
                            <a:srgbClr val="000000"/>
                          </a:solidFill>
                          <a:latin typeface="Calibri"/>
                        </a:rPr>
                        <a:t>$17,068,185.21 </a:t>
                      </a:r>
                      <a:r>
                        <a:rPr lang="en-US" sz="1800" b="0" i="0" u="none" strike="noStrike" baseline="0" dirty="0" smtClean="0">
                          <a:solidFill>
                            <a:srgbClr val="000000"/>
                          </a:solidFill>
                          <a:latin typeface="Calibri"/>
                        </a:rPr>
                        <a:t>	</a:t>
                      </a:r>
                    </a:p>
                  </a:txBody>
                  <a:tcPr marT="45712" marB="45712"/>
                </a:tc>
              </a:tr>
            </a:tbl>
          </a:graphicData>
        </a:graphic>
      </p:graphicFrame>
    </p:spTree>
    <p:extLst>
      <p:ext uri="{BB962C8B-B14F-4D97-AF65-F5344CB8AC3E}">
        <p14:creationId xmlns:p14="http://schemas.microsoft.com/office/powerpoint/2010/main" val="5216951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SOAR State Lead Position</a:t>
            </a:r>
            <a:endParaRPr lang="en-US" dirty="0"/>
          </a:p>
        </p:txBody>
      </p:sp>
    </p:spTree>
    <p:extLst>
      <p:ext uri="{BB962C8B-B14F-4D97-AF65-F5344CB8AC3E}">
        <p14:creationId xmlns:p14="http://schemas.microsoft.com/office/powerpoint/2010/main" val="4085715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SOAR State Lead	</a:t>
            </a:r>
            <a:endParaRPr lang="en-US" dirty="0"/>
          </a:p>
        </p:txBody>
      </p:sp>
      <p:pic>
        <p:nvPicPr>
          <p:cNvPr id="9" name="Picture 8" descr="ncceh_logocolorfinal08 copy.jpg"/>
          <p:cNvPicPr>
            <a:picLocks noChangeAspect="1"/>
          </p:cNvPicPr>
          <p:nvPr/>
        </p:nvPicPr>
        <p:blipFill>
          <a:blip r:embed="rId3"/>
          <a:stretch>
            <a:fillRect/>
          </a:stretch>
        </p:blipFill>
        <p:spPr>
          <a:xfrm>
            <a:off x="8229600" y="6045464"/>
            <a:ext cx="740581" cy="679185"/>
          </a:xfrm>
          <a:prstGeom prst="rect">
            <a:avLst/>
          </a:prstGeom>
        </p:spPr>
      </p:pic>
      <p:sp>
        <p:nvSpPr>
          <p:cNvPr id="11" name="Content Placeholder 10"/>
          <p:cNvSpPr>
            <a:spLocks noGrp="1"/>
          </p:cNvSpPr>
          <p:nvPr>
            <p:ph sz="quarter" idx="1"/>
          </p:nvPr>
        </p:nvSpPr>
        <p:spPr/>
        <p:txBody>
          <a:bodyPr>
            <a:normAutofit fontScale="92500" lnSpcReduction="10000"/>
          </a:bodyPr>
          <a:lstStyle/>
          <a:p>
            <a:r>
              <a:rPr lang="en-US" dirty="0"/>
              <a:t>2008—NCCEH </a:t>
            </a:r>
            <a:r>
              <a:rPr lang="en-US" dirty="0" smtClean="0"/>
              <a:t>contracted with North Carolina’s Department of Health and Human Services for SOAR State Lead Position</a:t>
            </a:r>
          </a:p>
          <a:p>
            <a:r>
              <a:rPr lang="en-US" dirty="0" smtClean="0"/>
              <a:t>Emphasized ongoing TA beyond the initial training </a:t>
            </a:r>
          </a:p>
          <a:p>
            <a:r>
              <a:rPr lang="en-US" dirty="0" smtClean="0"/>
              <a:t>Deliverable contract that included:</a:t>
            </a:r>
          </a:p>
          <a:p>
            <a:pPr lvl="1"/>
            <a:r>
              <a:rPr lang="en-US" dirty="0"/>
              <a:t>Training—scheduling</a:t>
            </a:r>
            <a:r>
              <a:rPr lang="en-US" dirty="0" smtClean="0"/>
              <a:t>, staffing, application process, etc.</a:t>
            </a:r>
          </a:p>
          <a:p>
            <a:pPr lvl="1"/>
            <a:r>
              <a:rPr lang="en-US" dirty="0" smtClean="0"/>
              <a:t>Ongoing TA and Quality Assurance</a:t>
            </a:r>
          </a:p>
          <a:p>
            <a:pPr lvl="1"/>
            <a:r>
              <a:rPr lang="en-US" dirty="0" smtClean="0"/>
              <a:t>Gathering SOAR Outcomes and Reporting</a:t>
            </a:r>
          </a:p>
          <a:p>
            <a:pPr lvl="1"/>
            <a:r>
              <a:rPr lang="en-US" dirty="0" smtClean="0"/>
              <a:t>Liaison with SSA and North Carolina Disability Determination Services (DDS)</a:t>
            </a:r>
          </a:p>
          <a:p>
            <a:pPr lvl="1"/>
            <a:r>
              <a:rPr lang="en-US" dirty="0" smtClean="0"/>
              <a:t>Develop SOAR positions and SOAR community programs</a:t>
            </a:r>
            <a:endParaRPr lang="en-US" dirty="0"/>
          </a:p>
        </p:txBody>
      </p:sp>
    </p:spTree>
    <p:extLst>
      <p:ext uri="{BB962C8B-B14F-4D97-AF65-F5344CB8AC3E}">
        <p14:creationId xmlns:p14="http://schemas.microsoft.com/office/powerpoint/2010/main" val="1850632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SOAR State Lead	</a:t>
            </a:r>
            <a:endParaRPr lang="en-US" dirty="0"/>
          </a:p>
        </p:txBody>
      </p:sp>
      <p:pic>
        <p:nvPicPr>
          <p:cNvPr id="9" name="Picture 8" descr="ncceh_logocolorfinal08 copy.jpg"/>
          <p:cNvPicPr>
            <a:picLocks noChangeAspect="1"/>
          </p:cNvPicPr>
          <p:nvPr/>
        </p:nvPicPr>
        <p:blipFill>
          <a:blip r:embed="rId3"/>
          <a:stretch>
            <a:fillRect/>
          </a:stretch>
        </p:blipFill>
        <p:spPr>
          <a:xfrm>
            <a:off x="8229600" y="6045464"/>
            <a:ext cx="740581" cy="679185"/>
          </a:xfrm>
          <a:prstGeom prst="rect">
            <a:avLst/>
          </a:prstGeom>
        </p:spPr>
      </p:pic>
      <p:sp>
        <p:nvSpPr>
          <p:cNvPr id="11" name="Content Placeholder 10"/>
          <p:cNvSpPr>
            <a:spLocks noGrp="1"/>
          </p:cNvSpPr>
          <p:nvPr>
            <p:ph sz="quarter" idx="1"/>
          </p:nvPr>
        </p:nvSpPr>
        <p:spPr>
          <a:xfrm>
            <a:off x="685800" y="1694815"/>
            <a:ext cx="8153400" cy="4784856"/>
          </a:xfrm>
        </p:spPr>
        <p:txBody>
          <a:bodyPr>
            <a:normAutofit fontScale="92500" lnSpcReduction="20000"/>
          </a:bodyPr>
          <a:lstStyle/>
          <a:p>
            <a:r>
              <a:rPr lang="en-US" dirty="0" smtClean="0"/>
              <a:t>Benefits of full-time </a:t>
            </a:r>
            <a:r>
              <a:rPr lang="en-US" dirty="0"/>
              <a:t>l</a:t>
            </a:r>
            <a:r>
              <a:rPr lang="en-US" dirty="0" smtClean="0"/>
              <a:t>ead:</a:t>
            </a:r>
          </a:p>
          <a:p>
            <a:pPr lvl="1"/>
            <a:r>
              <a:rPr lang="en-US" dirty="0" smtClean="0"/>
              <a:t>Creates vision and infrastructure for SOAR program </a:t>
            </a:r>
          </a:p>
          <a:p>
            <a:pPr lvl="2"/>
            <a:r>
              <a:rPr lang="en-US" dirty="0" smtClean="0"/>
              <a:t>Provides a face of the SOAR program for funders/agencies</a:t>
            </a:r>
          </a:p>
          <a:p>
            <a:pPr lvl="2"/>
            <a:r>
              <a:rPr lang="en-US" dirty="0" smtClean="0"/>
              <a:t>Develops a relationship with SSA and DDS</a:t>
            </a:r>
          </a:p>
          <a:p>
            <a:pPr lvl="2"/>
            <a:r>
              <a:rPr lang="en-US" dirty="0" smtClean="0"/>
              <a:t>Grows and coordinates SOAR program through positions and community work groups</a:t>
            </a:r>
          </a:p>
          <a:p>
            <a:pPr lvl="1"/>
            <a:r>
              <a:rPr lang="en-US" dirty="0"/>
              <a:t>Supports SOAR caseworkers </a:t>
            </a:r>
          </a:p>
          <a:p>
            <a:pPr lvl="2"/>
            <a:r>
              <a:rPr lang="en-US" dirty="0"/>
              <a:t>Provides TA for quality applications</a:t>
            </a:r>
          </a:p>
          <a:p>
            <a:pPr lvl="2"/>
            <a:r>
              <a:rPr lang="en-US" dirty="0"/>
              <a:t>Develops new tools for caseworkers</a:t>
            </a:r>
          </a:p>
          <a:p>
            <a:pPr lvl="2"/>
            <a:r>
              <a:rPr lang="en-US" dirty="0"/>
              <a:t>Shares ideas from across the state and country</a:t>
            </a:r>
          </a:p>
          <a:p>
            <a:pPr lvl="1"/>
            <a:r>
              <a:rPr lang="en-US" dirty="0" smtClean="0"/>
              <a:t>Validates and reports SOAR outcomes for state, communities, caseworkers, and funders</a:t>
            </a:r>
          </a:p>
          <a:p>
            <a:pPr lvl="1"/>
            <a:r>
              <a:rPr lang="en-US" dirty="0" smtClean="0"/>
              <a:t>Enhances other homeless advocacy efforts in the state</a:t>
            </a:r>
          </a:p>
        </p:txBody>
      </p:sp>
    </p:spTree>
    <p:extLst>
      <p:ext uri="{BB962C8B-B14F-4D97-AF65-F5344CB8AC3E}">
        <p14:creationId xmlns:p14="http://schemas.microsoft.com/office/powerpoint/2010/main" val="1524181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43400"/>
          </a:xfrm>
        </p:spPr>
        <p:txBody>
          <a:bodyPr/>
          <a:lstStyle/>
          <a:p>
            <a:pPr>
              <a:buClrTx/>
              <a:buFont typeface="Arial" pitchFamily="34" charset="0"/>
              <a:buChar char="•"/>
            </a:pPr>
            <a:r>
              <a:rPr lang="en-US" sz="3000" dirty="0" smtClean="0">
                <a:latin typeface="Calibri" pitchFamily="34" charset="0"/>
              </a:rPr>
              <a:t>This training is supported by the Substance Abuse and Mental Health Services Administration (SAMHSA) and the U.S. Department of Health and Human Services (DHHS).</a:t>
            </a:r>
          </a:p>
          <a:p>
            <a:pPr>
              <a:buClrTx/>
              <a:buFont typeface="Arial" pitchFamily="34" charset="0"/>
              <a:buChar char="•"/>
            </a:pPr>
            <a:r>
              <a:rPr lang="en-US" sz="3000" dirty="0" smtClean="0">
                <a:latin typeface="Calibri" pitchFamily="34" charset="0"/>
              </a:rPr>
              <a:t>The contents of this presentation do not necessarily reflect the views or policies of SAMHSA or DHHS. The training should not be considered a substitute for individualized client care and treatment decisions.</a:t>
            </a:r>
          </a:p>
          <a:p>
            <a:pPr marL="0" indent="0">
              <a:buNone/>
            </a:pPr>
            <a:endParaRPr lang="en-US" dirty="0"/>
          </a:p>
        </p:txBody>
      </p:sp>
    </p:spTree>
    <p:extLst>
      <p:ext uri="{BB962C8B-B14F-4D97-AF65-F5344CB8AC3E}">
        <p14:creationId xmlns:p14="http://schemas.microsoft.com/office/powerpoint/2010/main" val="18931790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SOAR State Lead</a:t>
            </a:r>
            <a:endParaRPr lang="en-US" dirty="0"/>
          </a:p>
        </p:txBody>
      </p:sp>
      <p:pic>
        <p:nvPicPr>
          <p:cNvPr id="9" name="Picture 8" descr="ncceh_logocolorfinal08 copy.jpg"/>
          <p:cNvPicPr>
            <a:picLocks noChangeAspect="1"/>
          </p:cNvPicPr>
          <p:nvPr/>
        </p:nvPicPr>
        <p:blipFill>
          <a:blip r:embed="rId3"/>
          <a:stretch>
            <a:fillRect/>
          </a:stretch>
        </p:blipFill>
        <p:spPr>
          <a:xfrm>
            <a:off x="8229600" y="6045464"/>
            <a:ext cx="740581" cy="679185"/>
          </a:xfrm>
          <a:prstGeom prst="rect">
            <a:avLst/>
          </a:prstGeom>
        </p:spPr>
      </p:pic>
      <p:sp>
        <p:nvSpPr>
          <p:cNvPr id="11" name="Content Placeholder 10"/>
          <p:cNvSpPr>
            <a:spLocks noGrp="1"/>
          </p:cNvSpPr>
          <p:nvPr>
            <p:ph sz="quarter" idx="1"/>
          </p:nvPr>
        </p:nvSpPr>
        <p:spPr>
          <a:xfrm>
            <a:off x="612648" y="1600200"/>
            <a:ext cx="8153400" cy="4784856"/>
          </a:xfrm>
        </p:spPr>
        <p:txBody>
          <a:bodyPr>
            <a:normAutofit lnSpcReduction="10000"/>
          </a:bodyPr>
          <a:lstStyle/>
          <a:p>
            <a:r>
              <a:rPr lang="en-US" dirty="0" smtClean="0"/>
              <a:t>Funding streams:</a:t>
            </a:r>
          </a:p>
          <a:p>
            <a:pPr lvl="1"/>
            <a:r>
              <a:rPr lang="en-US" dirty="0" smtClean="0"/>
              <a:t>2008-2012—North Carolina’s Interagency Council on Coordinating Homeless Programs (</a:t>
            </a:r>
            <a:r>
              <a:rPr lang="en-US" dirty="0"/>
              <a:t>ICCHP) —State </a:t>
            </a:r>
            <a:r>
              <a:rPr lang="en-US" dirty="0" smtClean="0"/>
              <a:t>funding</a:t>
            </a:r>
          </a:p>
          <a:p>
            <a:pPr lvl="2"/>
            <a:r>
              <a:rPr lang="en-US" dirty="0" smtClean="0"/>
              <a:t>NC DHHS Office of Housing and Homelessness</a:t>
            </a:r>
          </a:p>
          <a:p>
            <a:pPr lvl="2"/>
            <a:r>
              <a:rPr lang="en-US" dirty="0" smtClean="0"/>
              <a:t>Annual contract approved by ICCHP</a:t>
            </a:r>
          </a:p>
          <a:p>
            <a:pPr lvl="2"/>
            <a:r>
              <a:rPr lang="en-US" dirty="0" smtClean="0"/>
              <a:t>ICCHP funding was not renewed in 2012 state budget</a:t>
            </a:r>
          </a:p>
          <a:p>
            <a:pPr lvl="1"/>
            <a:r>
              <a:rPr lang="en-US" dirty="0"/>
              <a:t>2013-2014—Olmstead </a:t>
            </a:r>
            <a:r>
              <a:rPr lang="en-US" dirty="0" smtClean="0"/>
              <a:t>funds—federal funding </a:t>
            </a:r>
          </a:p>
          <a:p>
            <a:pPr lvl="2"/>
            <a:r>
              <a:rPr lang="en-US" dirty="0" smtClean="0"/>
              <a:t>Housed with the Division of State Operated Healthcare Facilities</a:t>
            </a:r>
          </a:p>
          <a:p>
            <a:pPr lvl="2"/>
            <a:r>
              <a:rPr lang="en-US" dirty="0" smtClean="0"/>
              <a:t>Two-year contract for one-time funding</a:t>
            </a:r>
          </a:p>
          <a:p>
            <a:pPr lvl="1"/>
            <a:r>
              <a:rPr lang="en-US" dirty="0"/>
              <a:t>2015—Working </a:t>
            </a:r>
            <a:r>
              <a:rPr lang="en-US" dirty="0" smtClean="0"/>
              <a:t>to identify state funding</a:t>
            </a:r>
          </a:p>
          <a:p>
            <a:pPr lvl="2"/>
            <a:endParaRPr lang="en-US" dirty="0"/>
          </a:p>
        </p:txBody>
      </p:sp>
    </p:spTree>
    <p:extLst>
      <p:ext uri="{BB962C8B-B14F-4D97-AF65-F5344CB8AC3E}">
        <p14:creationId xmlns:p14="http://schemas.microsoft.com/office/powerpoint/2010/main" val="171680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Dedicated SOAR Caseworkers</a:t>
            </a:r>
            <a:endParaRPr lang="en-US" dirty="0"/>
          </a:p>
        </p:txBody>
      </p:sp>
    </p:spTree>
    <p:extLst>
      <p:ext uri="{BB962C8B-B14F-4D97-AF65-F5344CB8AC3E}">
        <p14:creationId xmlns:p14="http://schemas.microsoft.com/office/powerpoint/2010/main" val="750688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Dedicated SOAR Caseworker Positions</a:t>
            </a:r>
            <a:endParaRPr lang="en-US" dirty="0"/>
          </a:p>
        </p:txBody>
      </p:sp>
      <p:sp>
        <p:nvSpPr>
          <p:cNvPr id="6" name="Content Placeholder 5"/>
          <p:cNvSpPr>
            <a:spLocks noGrp="1"/>
          </p:cNvSpPr>
          <p:nvPr>
            <p:ph sz="quarter" idx="1"/>
          </p:nvPr>
        </p:nvSpPr>
        <p:spPr/>
        <p:txBody>
          <a:bodyPr>
            <a:normAutofit lnSpcReduction="10000"/>
          </a:bodyPr>
          <a:lstStyle/>
          <a:p>
            <a:r>
              <a:rPr lang="en-US" dirty="0"/>
              <a:t>2009—Began </a:t>
            </a:r>
            <a:r>
              <a:rPr lang="en-US" dirty="0" smtClean="0"/>
              <a:t>developing positions across the state</a:t>
            </a:r>
          </a:p>
          <a:p>
            <a:r>
              <a:rPr lang="en-US" dirty="0" smtClean="0"/>
              <a:t>27 full-time </a:t>
            </a:r>
            <a:r>
              <a:rPr lang="en-US" dirty="0"/>
              <a:t>p</a:t>
            </a:r>
            <a:r>
              <a:rPr lang="en-US" dirty="0" smtClean="0"/>
              <a:t>ositions dedicated to completing SOAR cases in North Carolina</a:t>
            </a:r>
          </a:p>
          <a:p>
            <a:r>
              <a:rPr lang="en-US" dirty="0" smtClean="0"/>
              <a:t>Housed in a variety of agencies:</a:t>
            </a:r>
          </a:p>
          <a:p>
            <a:pPr lvl="1"/>
            <a:r>
              <a:rPr lang="en-US" dirty="0" smtClean="0"/>
              <a:t>Homeless service providers (shelters, permanent supportive housing (PSH), outreach teams, etc.)</a:t>
            </a:r>
          </a:p>
          <a:p>
            <a:pPr lvl="1"/>
            <a:r>
              <a:rPr lang="en-US" dirty="0" smtClean="0"/>
              <a:t>Legal aid and disability advocate organizations</a:t>
            </a:r>
          </a:p>
          <a:p>
            <a:pPr lvl="1"/>
            <a:r>
              <a:rPr lang="en-US" dirty="0" smtClean="0"/>
              <a:t>Mental health and community health provider agencies</a:t>
            </a:r>
          </a:p>
          <a:p>
            <a:pPr lvl="1"/>
            <a:r>
              <a:rPr lang="en-US" dirty="0" smtClean="0"/>
              <a:t>Managed Care Organizations (mental health)</a:t>
            </a:r>
          </a:p>
          <a:p>
            <a:pPr lvl="1"/>
            <a:r>
              <a:rPr lang="en-US" dirty="0" smtClean="0"/>
              <a:t>County government </a:t>
            </a:r>
          </a:p>
        </p:txBody>
      </p:sp>
      <p:pic>
        <p:nvPicPr>
          <p:cNvPr id="7" name="Picture 3" descr="ncceh_logocolorfinal08 copy.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5086" y="6045200"/>
            <a:ext cx="74136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9"/>
          <p:cNvSpPr txBox="1">
            <a:spLocks/>
          </p:cNvSpPr>
          <p:nvPr/>
        </p:nvSpPr>
        <p:spPr bwMode="auto">
          <a:xfrm>
            <a:off x="2808287" y="6359525"/>
            <a:ext cx="5421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auto" hangingPunct="1">
              <a:spcBef>
                <a:spcPts val="0"/>
              </a:spcBef>
              <a:spcAft>
                <a:spcPts val="0"/>
              </a:spcAft>
            </a:pPr>
            <a:r>
              <a:rPr lang="en-US" sz="1400" dirty="0">
                <a:solidFill>
                  <a:srgbClr val="4B3122"/>
                </a:solidFill>
                <a:latin typeface="Tw Cen MT" pitchFamily="34" charset="0"/>
              </a:rPr>
              <a:t>North Carolina Coalition to End Homelessness</a:t>
            </a:r>
          </a:p>
        </p:txBody>
      </p:sp>
    </p:spTree>
    <p:extLst>
      <p:ext uri="{BB962C8B-B14F-4D97-AF65-F5344CB8AC3E}">
        <p14:creationId xmlns:p14="http://schemas.microsoft.com/office/powerpoint/2010/main" val="3989432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Dedicated SOAR Caseworker Positions</a:t>
            </a:r>
          </a:p>
        </p:txBody>
      </p:sp>
      <p:sp>
        <p:nvSpPr>
          <p:cNvPr id="4" name="Content Placeholder 3"/>
          <p:cNvSpPr>
            <a:spLocks noGrp="1"/>
          </p:cNvSpPr>
          <p:nvPr>
            <p:ph sz="quarter" idx="1"/>
          </p:nvPr>
        </p:nvSpPr>
        <p:spPr/>
        <p:txBody>
          <a:bodyPr/>
          <a:lstStyle/>
          <a:p>
            <a:r>
              <a:rPr lang="en-US" dirty="0" smtClean="0"/>
              <a:t>Benefits:</a:t>
            </a:r>
          </a:p>
          <a:p>
            <a:pPr lvl="1"/>
            <a:r>
              <a:rPr lang="en-US" dirty="0" smtClean="0"/>
              <a:t>Increases number of SOAR applications completed </a:t>
            </a:r>
          </a:p>
          <a:p>
            <a:pPr lvl="1"/>
            <a:r>
              <a:rPr lang="en-US" dirty="0" smtClean="0"/>
              <a:t>Develops expertise quickly</a:t>
            </a:r>
          </a:p>
          <a:p>
            <a:pPr lvl="1"/>
            <a:r>
              <a:rPr lang="en-US" dirty="0" smtClean="0"/>
              <a:t>Draws community attention to SOAR and builds SOAR programs in communities</a:t>
            </a:r>
          </a:p>
          <a:p>
            <a:pPr lvl="1"/>
            <a:r>
              <a:rPr lang="en-US" dirty="0" smtClean="0"/>
              <a:t>Creates a support network for caseworkers across the state</a:t>
            </a:r>
            <a:endParaRPr lang="en-US" dirty="0"/>
          </a:p>
        </p:txBody>
      </p:sp>
      <p:pic>
        <p:nvPicPr>
          <p:cNvPr id="5" name="Picture 3" descr="ncceh_logocolorfinal08 copy.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5086" y="6045200"/>
            <a:ext cx="74136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9"/>
          <p:cNvSpPr txBox="1">
            <a:spLocks/>
          </p:cNvSpPr>
          <p:nvPr/>
        </p:nvSpPr>
        <p:spPr bwMode="auto">
          <a:xfrm>
            <a:off x="2743200" y="6324600"/>
            <a:ext cx="5421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auto" hangingPunct="1">
              <a:spcBef>
                <a:spcPts val="0"/>
              </a:spcBef>
              <a:spcAft>
                <a:spcPts val="0"/>
              </a:spcAft>
            </a:pPr>
            <a:r>
              <a:rPr lang="en-US" sz="1400" dirty="0">
                <a:solidFill>
                  <a:srgbClr val="4B3122"/>
                </a:solidFill>
                <a:latin typeface="Tw Cen MT" pitchFamily="34" charset="0"/>
              </a:rPr>
              <a:t>North Carolina Coalition to End Homelessness</a:t>
            </a:r>
          </a:p>
        </p:txBody>
      </p:sp>
    </p:spTree>
    <p:extLst>
      <p:ext uri="{BB962C8B-B14F-4D97-AF65-F5344CB8AC3E}">
        <p14:creationId xmlns:p14="http://schemas.microsoft.com/office/powerpoint/2010/main" val="2787749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Dedicated SOAR Caseworker Positions</a:t>
            </a:r>
          </a:p>
        </p:txBody>
      </p:sp>
      <p:sp>
        <p:nvSpPr>
          <p:cNvPr id="4" name="Content Placeholder 3"/>
          <p:cNvSpPr>
            <a:spLocks noGrp="1"/>
          </p:cNvSpPr>
          <p:nvPr>
            <p:ph sz="quarter" idx="1"/>
          </p:nvPr>
        </p:nvSpPr>
        <p:spPr/>
        <p:txBody>
          <a:bodyPr>
            <a:normAutofit lnSpcReduction="10000"/>
          </a:bodyPr>
          <a:lstStyle/>
          <a:p>
            <a:r>
              <a:rPr lang="en-US" dirty="0" smtClean="0"/>
              <a:t>Funding streams and benefits</a:t>
            </a:r>
          </a:p>
          <a:p>
            <a:pPr lvl="1"/>
            <a:r>
              <a:rPr lang="en-US" dirty="0"/>
              <a:t>PATH </a:t>
            </a:r>
            <a:r>
              <a:rPr lang="en-US" dirty="0" smtClean="0"/>
              <a:t>(Projects for Assistance in Transition from Homelessness) funding</a:t>
            </a:r>
            <a:endParaRPr lang="en-US" dirty="0"/>
          </a:p>
          <a:p>
            <a:pPr lvl="2"/>
            <a:r>
              <a:rPr lang="en-US" dirty="0"/>
              <a:t>Fits with mission of serving individuals with untreated </a:t>
            </a:r>
            <a:r>
              <a:rPr lang="en-US" dirty="0" smtClean="0"/>
              <a:t>mental health </a:t>
            </a:r>
            <a:r>
              <a:rPr lang="en-US" dirty="0"/>
              <a:t>and </a:t>
            </a:r>
            <a:r>
              <a:rPr lang="en-US" dirty="0" smtClean="0"/>
              <a:t>substance abuse </a:t>
            </a:r>
            <a:r>
              <a:rPr lang="en-US" dirty="0"/>
              <a:t>issues who are homeless</a:t>
            </a:r>
          </a:p>
          <a:p>
            <a:pPr lvl="2"/>
            <a:r>
              <a:rPr lang="en-US" dirty="0"/>
              <a:t>Assists PATH teams with goals of treatment and </a:t>
            </a:r>
            <a:r>
              <a:rPr lang="en-US" dirty="0" smtClean="0"/>
              <a:t>housing</a:t>
            </a:r>
          </a:p>
          <a:p>
            <a:pPr lvl="1"/>
            <a:r>
              <a:rPr lang="en-US" dirty="0" smtClean="0"/>
              <a:t>County/city </a:t>
            </a:r>
            <a:r>
              <a:rPr lang="en-US" dirty="0"/>
              <a:t>f</a:t>
            </a:r>
            <a:r>
              <a:rPr lang="en-US" dirty="0" smtClean="0"/>
              <a:t>unding</a:t>
            </a:r>
          </a:p>
          <a:p>
            <a:pPr lvl="2"/>
            <a:r>
              <a:rPr lang="en-US" dirty="0" smtClean="0"/>
              <a:t>Income into the local economy (tracking dollar amount of benefits)</a:t>
            </a:r>
          </a:p>
          <a:p>
            <a:pPr lvl="2"/>
            <a:r>
              <a:rPr lang="en-US" dirty="0" smtClean="0"/>
              <a:t>Reduction in costs with stable housing and services (ER, jail, etc.)</a:t>
            </a:r>
          </a:p>
          <a:p>
            <a:pPr lvl="2"/>
            <a:endParaRPr lang="en-US" dirty="0" smtClean="0"/>
          </a:p>
          <a:p>
            <a:pPr lvl="1"/>
            <a:endParaRPr lang="en-US" dirty="0"/>
          </a:p>
        </p:txBody>
      </p:sp>
      <p:pic>
        <p:nvPicPr>
          <p:cNvPr id="5" name="Picture 3" descr="ncceh_logocolorfinal08 copy.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5086" y="6045200"/>
            <a:ext cx="74136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9"/>
          <p:cNvSpPr txBox="1">
            <a:spLocks/>
          </p:cNvSpPr>
          <p:nvPr/>
        </p:nvSpPr>
        <p:spPr bwMode="auto">
          <a:xfrm>
            <a:off x="2743200" y="6324600"/>
            <a:ext cx="5421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auto" hangingPunct="1">
              <a:spcBef>
                <a:spcPts val="0"/>
              </a:spcBef>
              <a:spcAft>
                <a:spcPts val="0"/>
              </a:spcAft>
            </a:pPr>
            <a:r>
              <a:rPr lang="en-US" sz="1400" dirty="0">
                <a:solidFill>
                  <a:srgbClr val="4B3122"/>
                </a:solidFill>
                <a:latin typeface="Tw Cen MT" pitchFamily="34" charset="0"/>
              </a:rPr>
              <a:t>North Carolina Coalition to End Homelessness</a:t>
            </a:r>
          </a:p>
        </p:txBody>
      </p:sp>
    </p:spTree>
    <p:extLst>
      <p:ext uri="{BB962C8B-B14F-4D97-AF65-F5344CB8AC3E}">
        <p14:creationId xmlns:p14="http://schemas.microsoft.com/office/powerpoint/2010/main" val="2230064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Dedicated SOAR Caseworker Positions</a:t>
            </a:r>
            <a:endParaRPr lang="en-US" dirty="0"/>
          </a:p>
        </p:txBody>
      </p:sp>
      <p:sp>
        <p:nvSpPr>
          <p:cNvPr id="4" name="Content Placeholder 3"/>
          <p:cNvSpPr>
            <a:spLocks noGrp="1"/>
          </p:cNvSpPr>
          <p:nvPr>
            <p:ph sz="quarter" idx="1"/>
          </p:nvPr>
        </p:nvSpPr>
        <p:spPr/>
        <p:txBody>
          <a:bodyPr>
            <a:normAutofit/>
          </a:bodyPr>
          <a:lstStyle/>
          <a:p>
            <a:r>
              <a:rPr lang="en-US" dirty="0" smtClean="0"/>
              <a:t>Funding streams and selling points</a:t>
            </a:r>
          </a:p>
          <a:p>
            <a:pPr lvl="1"/>
            <a:r>
              <a:rPr lang="en-US" dirty="0" smtClean="0"/>
              <a:t>Managed Care Organizations in capitated system</a:t>
            </a:r>
          </a:p>
          <a:p>
            <a:pPr lvl="2"/>
            <a:r>
              <a:rPr lang="en-US" dirty="0" smtClean="0"/>
              <a:t>Targeting high need/high utilizers who are uninsured </a:t>
            </a:r>
          </a:p>
          <a:p>
            <a:pPr lvl="2"/>
            <a:r>
              <a:rPr lang="en-US" dirty="0" smtClean="0"/>
              <a:t>Able to switch individuals to more appropriate funding streams and connect to appropriate services</a:t>
            </a:r>
          </a:p>
          <a:p>
            <a:pPr lvl="2"/>
            <a:r>
              <a:rPr lang="en-US" dirty="0" smtClean="0"/>
              <a:t>Housing stabilization decreases use of emergency services and inpatient stays</a:t>
            </a:r>
          </a:p>
          <a:p>
            <a:pPr lvl="2"/>
            <a:r>
              <a:rPr lang="en-US" dirty="0" smtClean="0"/>
              <a:t>Potential for Medicaid reimbursement for services provided</a:t>
            </a:r>
          </a:p>
          <a:p>
            <a:pPr lvl="2"/>
            <a:r>
              <a:rPr lang="en-US" dirty="0" smtClean="0"/>
              <a:t>Increases Medicaid-covered population</a:t>
            </a:r>
          </a:p>
        </p:txBody>
      </p:sp>
      <p:pic>
        <p:nvPicPr>
          <p:cNvPr id="5" name="Picture 3" descr="ncceh_logocolorfinal08 copy.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5086" y="6045200"/>
            <a:ext cx="74136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9"/>
          <p:cNvSpPr txBox="1">
            <a:spLocks/>
          </p:cNvSpPr>
          <p:nvPr/>
        </p:nvSpPr>
        <p:spPr bwMode="auto">
          <a:xfrm>
            <a:off x="2743200" y="6324600"/>
            <a:ext cx="5421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auto" hangingPunct="1">
              <a:spcBef>
                <a:spcPts val="0"/>
              </a:spcBef>
              <a:spcAft>
                <a:spcPts val="0"/>
              </a:spcAft>
            </a:pPr>
            <a:r>
              <a:rPr lang="en-US" sz="1400" dirty="0">
                <a:solidFill>
                  <a:srgbClr val="4B3122"/>
                </a:solidFill>
                <a:latin typeface="Tw Cen MT" pitchFamily="34" charset="0"/>
              </a:rPr>
              <a:t>North Carolina Coalition to End Homelessness</a:t>
            </a:r>
          </a:p>
        </p:txBody>
      </p:sp>
    </p:spTree>
    <p:extLst>
      <p:ext uri="{BB962C8B-B14F-4D97-AF65-F5344CB8AC3E}">
        <p14:creationId xmlns:p14="http://schemas.microsoft.com/office/powerpoint/2010/main" val="11683912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Dedicated SOAR Caseworker Positions</a:t>
            </a:r>
            <a:endParaRPr lang="en-US" dirty="0"/>
          </a:p>
        </p:txBody>
      </p:sp>
      <p:sp>
        <p:nvSpPr>
          <p:cNvPr id="4" name="Content Placeholder 3"/>
          <p:cNvSpPr>
            <a:spLocks noGrp="1"/>
          </p:cNvSpPr>
          <p:nvPr>
            <p:ph sz="quarter" idx="1"/>
          </p:nvPr>
        </p:nvSpPr>
        <p:spPr/>
        <p:txBody>
          <a:bodyPr>
            <a:normAutofit/>
          </a:bodyPr>
          <a:lstStyle/>
          <a:p>
            <a:r>
              <a:rPr lang="en-US" dirty="0" smtClean="0"/>
              <a:t>Funding streams and selling points</a:t>
            </a:r>
          </a:p>
          <a:p>
            <a:pPr lvl="1"/>
            <a:r>
              <a:rPr lang="en-US" dirty="0"/>
              <a:t>Mental </a:t>
            </a:r>
            <a:r>
              <a:rPr lang="en-US" dirty="0" smtClean="0"/>
              <a:t>health </a:t>
            </a:r>
            <a:r>
              <a:rPr lang="en-US" dirty="0"/>
              <a:t>and </a:t>
            </a:r>
            <a:r>
              <a:rPr lang="en-US" dirty="0" smtClean="0"/>
              <a:t>community </a:t>
            </a:r>
            <a:r>
              <a:rPr lang="en-US" dirty="0"/>
              <a:t>h</a:t>
            </a:r>
            <a:r>
              <a:rPr lang="en-US" dirty="0" smtClean="0"/>
              <a:t>ealth </a:t>
            </a:r>
            <a:r>
              <a:rPr lang="en-US" dirty="0"/>
              <a:t>p</a:t>
            </a:r>
            <a:r>
              <a:rPr lang="en-US" dirty="0" smtClean="0"/>
              <a:t>roviders</a:t>
            </a:r>
            <a:endParaRPr lang="en-US" dirty="0"/>
          </a:p>
          <a:p>
            <a:pPr lvl="2"/>
            <a:r>
              <a:rPr lang="en-US" dirty="0"/>
              <a:t>Able to switch individuals to more appropriate funding streams and connect to more appropriate services</a:t>
            </a:r>
          </a:p>
          <a:p>
            <a:pPr lvl="2"/>
            <a:r>
              <a:rPr lang="en-US" dirty="0"/>
              <a:t>Housing stabilization increases therapeutic benefits</a:t>
            </a:r>
          </a:p>
          <a:p>
            <a:pPr lvl="2"/>
            <a:r>
              <a:rPr lang="en-US" dirty="0"/>
              <a:t>Potential for Medicaid reimbursement for services provided</a:t>
            </a:r>
          </a:p>
          <a:p>
            <a:pPr lvl="2"/>
            <a:r>
              <a:rPr lang="en-US" dirty="0"/>
              <a:t>LATCH in Durham—Foundation </a:t>
            </a:r>
            <a:r>
              <a:rPr lang="en-US" dirty="0" smtClean="0"/>
              <a:t>grant to fund navigator/SOAR caseworker positions</a:t>
            </a:r>
            <a:endParaRPr lang="en-US" dirty="0"/>
          </a:p>
        </p:txBody>
      </p:sp>
      <p:pic>
        <p:nvPicPr>
          <p:cNvPr id="5" name="Picture 3" descr="ncceh_logocolorfinal08 copy.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5086" y="6045200"/>
            <a:ext cx="74136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9"/>
          <p:cNvSpPr txBox="1">
            <a:spLocks/>
          </p:cNvSpPr>
          <p:nvPr/>
        </p:nvSpPr>
        <p:spPr bwMode="auto">
          <a:xfrm>
            <a:off x="2743200" y="6324600"/>
            <a:ext cx="5421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auto" hangingPunct="1">
              <a:spcBef>
                <a:spcPts val="0"/>
              </a:spcBef>
              <a:spcAft>
                <a:spcPts val="0"/>
              </a:spcAft>
            </a:pPr>
            <a:r>
              <a:rPr lang="en-US" sz="1400" dirty="0">
                <a:solidFill>
                  <a:srgbClr val="4B3122"/>
                </a:solidFill>
                <a:latin typeface="Tw Cen MT" pitchFamily="34" charset="0"/>
              </a:rPr>
              <a:t>North Carolina Coalition to End Homelessness</a:t>
            </a:r>
          </a:p>
        </p:txBody>
      </p:sp>
    </p:spTree>
    <p:extLst>
      <p:ext uri="{BB962C8B-B14F-4D97-AF65-F5344CB8AC3E}">
        <p14:creationId xmlns:p14="http://schemas.microsoft.com/office/powerpoint/2010/main" val="14001489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Dedicated SOAR Caseworker Positions</a:t>
            </a:r>
          </a:p>
        </p:txBody>
      </p:sp>
      <p:sp>
        <p:nvSpPr>
          <p:cNvPr id="4" name="Content Placeholder 3"/>
          <p:cNvSpPr>
            <a:spLocks noGrp="1"/>
          </p:cNvSpPr>
          <p:nvPr>
            <p:ph sz="quarter" idx="1"/>
          </p:nvPr>
        </p:nvSpPr>
        <p:spPr>
          <a:xfrm>
            <a:off x="612648" y="1600200"/>
            <a:ext cx="8153400" cy="4648200"/>
          </a:xfrm>
        </p:spPr>
        <p:txBody>
          <a:bodyPr>
            <a:normAutofit/>
          </a:bodyPr>
          <a:lstStyle/>
          <a:p>
            <a:r>
              <a:rPr lang="en-US" dirty="0"/>
              <a:t>Funding </a:t>
            </a:r>
            <a:r>
              <a:rPr lang="en-US" dirty="0" smtClean="0"/>
              <a:t>streams </a:t>
            </a:r>
            <a:r>
              <a:rPr lang="en-US" dirty="0"/>
              <a:t>and </a:t>
            </a:r>
            <a:r>
              <a:rPr lang="en-US" dirty="0" smtClean="0"/>
              <a:t>selling points</a:t>
            </a:r>
            <a:endParaRPr lang="en-US" dirty="0"/>
          </a:p>
          <a:p>
            <a:pPr lvl="1"/>
            <a:r>
              <a:rPr lang="en-US" dirty="0" smtClean="0"/>
              <a:t>Hospitals</a:t>
            </a:r>
          </a:p>
          <a:p>
            <a:pPr lvl="2"/>
            <a:r>
              <a:rPr lang="en-US" dirty="0"/>
              <a:t>Housing stabilization decreases use of emergency </a:t>
            </a:r>
            <a:r>
              <a:rPr lang="en-US" dirty="0" smtClean="0"/>
              <a:t>services and costs</a:t>
            </a:r>
          </a:p>
          <a:p>
            <a:pPr lvl="2"/>
            <a:r>
              <a:rPr lang="en-US" dirty="0" smtClean="0"/>
              <a:t>Stabilization in housing and services reduces lengths of stay and re-admittance to </a:t>
            </a:r>
            <a:r>
              <a:rPr lang="en-US" dirty="0"/>
              <a:t>hospital—costs </a:t>
            </a:r>
            <a:r>
              <a:rPr lang="en-US" dirty="0" smtClean="0"/>
              <a:t>and potential penalties</a:t>
            </a:r>
            <a:endParaRPr lang="en-US" dirty="0"/>
          </a:p>
          <a:p>
            <a:pPr lvl="2"/>
            <a:r>
              <a:rPr lang="en-US" dirty="0"/>
              <a:t>Medicaid </a:t>
            </a:r>
            <a:r>
              <a:rPr lang="en-US" dirty="0" smtClean="0"/>
              <a:t>reimbursement</a:t>
            </a:r>
            <a:endParaRPr lang="en-US" dirty="0"/>
          </a:p>
          <a:p>
            <a:pPr lvl="1"/>
            <a:r>
              <a:rPr lang="en-US" dirty="0" smtClean="0"/>
              <a:t>Foundations</a:t>
            </a:r>
          </a:p>
          <a:p>
            <a:pPr lvl="2"/>
            <a:r>
              <a:rPr lang="en-US" dirty="0" smtClean="0"/>
              <a:t>Concrete work with outcomes to report</a:t>
            </a:r>
          </a:p>
          <a:p>
            <a:pPr lvl="2"/>
            <a:r>
              <a:rPr lang="en-US" dirty="0" smtClean="0"/>
              <a:t>Good for first year of program while tracking outcomes for other funding sources (hospitals, local government, etc.)</a:t>
            </a:r>
            <a:endParaRPr lang="en-US" dirty="0"/>
          </a:p>
        </p:txBody>
      </p:sp>
      <p:pic>
        <p:nvPicPr>
          <p:cNvPr id="5" name="Picture 3" descr="ncceh_logocolorfinal08 copy.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5086" y="6045200"/>
            <a:ext cx="74136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08358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Dedicated SOAR Caseworker Positions</a:t>
            </a:r>
          </a:p>
        </p:txBody>
      </p:sp>
      <p:sp>
        <p:nvSpPr>
          <p:cNvPr id="4" name="Content Placeholder 3"/>
          <p:cNvSpPr>
            <a:spLocks noGrp="1"/>
          </p:cNvSpPr>
          <p:nvPr>
            <p:ph sz="quarter" idx="1"/>
          </p:nvPr>
        </p:nvSpPr>
        <p:spPr/>
        <p:txBody>
          <a:bodyPr/>
          <a:lstStyle/>
          <a:p>
            <a:r>
              <a:rPr lang="en-US" dirty="0" smtClean="0"/>
              <a:t>Things to consider when developing positions:</a:t>
            </a:r>
          </a:p>
          <a:p>
            <a:pPr lvl="1"/>
            <a:r>
              <a:rPr lang="en-US" dirty="0" smtClean="0"/>
              <a:t>Targeting applicants</a:t>
            </a:r>
          </a:p>
          <a:p>
            <a:pPr lvl="2"/>
            <a:r>
              <a:rPr lang="en-US" dirty="0" smtClean="0"/>
              <a:t>Focus on key population </a:t>
            </a:r>
          </a:p>
          <a:p>
            <a:pPr lvl="2"/>
            <a:r>
              <a:rPr lang="en-US" dirty="0" smtClean="0"/>
              <a:t>Intra-agency referrals only</a:t>
            </a:r>
          </a:p>
          <a:p>
            <a:pPr lvl="2"/>
            <a:r>
              <a:rPr lang="en-US" dirty="0" smtClean="0"/>
              <a:t>Community referrals</a:t>
            </a:r>
          </a:p>
          <a:p>
            <a:pPr lvl="1"/>
            <a:r>
              <a:rPr lang="en-US" dirty="0" smtClean="0"/>
              <a:t>Tracking outcomes</a:t>
            </a:r>
          </a:p>
          <a:p>
            <a:pPr lvl="2"/>
            <a:r>
              <a:rPr lang="en-US" dirty="0" smtClean="0"/>
              <a:t>Special outcomes to track</a:t>
            </a:r>
          </a:p>
          <a:p>
            <a:pPr lvl="2"/>
            <a:r>
              <a:rPr lang="en-US" dirty="0" smtClean="0"/>
              <a:t>Arrangements to track outcomes (i.e. reimbursements, expenses pre- and post-)</a:t>
            </a:r>
          </a:p>
          <a:p>
            <a:pPr lvl="1"/>
            <a:r>
              <a:rPr lang="en-US" dirty="0" smtClean="0"/>
              <a:t>Realistic expectations</a:t>
            </a:r>
          </a:p>
          <a:p>
            <a:pPr marL="1143000" lvl="3" indent="0">
              <a:buNone/>
            </a:pPr>
            <a:endParaRPr lang="en-US" dirty="0" smtClean="0"/>
          </a:p>
        </p:txBody>
      </p:sp>
      <p:pic>
        <p:nvPicPr>
          <p:cNvPr id="5" name="Picture 3" descr="ncceh_logocolorfinal08 copy.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5086" y="6045200"/>
            <a:ext cx="74136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9"/>
          <p:cNvSpPr txBox="1">
            <a:spLocks/>
          </p:cNvSpPr>
          <p:nvPr/>
        </p:nvSpPr>
        <p:spPr bwMode="auto">
          <a:xfrm>
            <a:off x="2743200" y="6324600"/>
            <a:ext cx="5421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auto" hangingPunct="1">
              <a:spcBef>
                <a:spcPts val="0"/>
              </a:spcBef>
              <a:spcAft>
                <a:spcPts val="0"/>
              </a:spcAft>
            </a:pPr>
            <a:r>
              <a:rPr lang="en-US" sz="1400" dirty="0">
                <a:solidFill>
                  <a:srgbClr val="4B3122"/>
                </a:solidFill>
                <a:latin typeface="Tw Cen MT" pitchFamily="34" charset="0"/>
              </a:rPr>
              <a:t>North Carolina Coalition to End Homelessness</a:t>
            </a:r>
          </a:p>
        </p:txBody>
      </p:sp>
    </p:spTree>
    <p:extLst>
      <p:ext uri="{BB962C8B-B14F-4D97-AF65-F5344CB8AC3E}">
        <p14:creationId xmlns:p14="http://schemas.microsoft.com/office/powerpoint/2010/main" val="7552181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Dedicated SOAR Caseworker Positions</a:t>
            </a:r>
          </a:p>
        </p:txBody>
      </p:sp>
      <p:sp>
        <p:nvSpPr>
          <p:cNvPr id="4" name="Content Placeholder 3"/>
          <p:cNvSpPr>
            <a:spLocks noGrp="1"/>
          </p:cNvSpPr>
          <p:nvPr>
            <p:ph sz="quarter" idx="1"/>
          </p:nvPr>
        </p:nvSpPr>
        <p:spPr/>
        <p:txBody>
          <a:bodyPr/>
          <a:lstStyle/>
          <a:p>
            <a:r>
              <a:rPr lang="en-US" dirty="0" smtClean="0"/>
              <a:t>Things to consider when developing positions:</a:t>
            </a:r>
          </a:p>
          <a:p>
            <a:pPr lvl="1"/>
            <a:r>
              <a:rPr lang="en-US" dirty="0" smtClean="0"/>
              <a:t>Existing services who apply for Medicaid and/or SSA benefits </a:t>
            </a:r>
          </a:p>
          <a:p>
            <a:pPr lvl="2"/>
            <a:r>
              <a:rPr lang="en-US" dirty="0" smtClean="0"/>
              <a:t>Often found with hospitals</a:t>
            </a:r>
          </a:p>
          <a:p>
            <a:pPr lvl="2"/>
            <a:r>
              <a:rPr lang="en-US" dirty="0" smtClean="0"/>
              <a:t>Differences: population served, approval rate</a:t>
            </a:r>
          </a:p>
          <a:p>
            <a:pPr lvl="1"/>
            <a:r>
              <a:rPr lang="en-US" dirty="0" smtClean="0"/>
              <a:t>Ways to support agency:</a:t>
            </a:r>
          </a:p>
          <a:p>
            <a:pPr lvl="2"/>
            <a:r>
              <a:rPr lang="en-US" dirty="0" smtClean="0"/>
              <a:t>Job description</a:t>
            </a:r>
          </a:p>
          <a:p>
            <a:pPr lvl="2"/>
            <a:r>
              <a:rPr lang="en-US" dirty="0" smtClean="0"/>
              <a:t>Ongoing TA support</a:t>
            </a:r>
          </a:p>
          <a:p>
            <a:pPr lvl="2"/>
            <a:r>
              <a:rPr lang="en-US" dirty="0" smtClean="0"/>
              <a:t>Supervisor/staff trainings</a:t>
            </a:r>
          </a:p>
          <a:p>
            <a:pPr lvl="2"/>
            <a:r>
              <a:rPr lang="en-US" dirty="0" smtClean="0"/>
              <a:t>Outcome reporting </a:t>
            </a:r>
          </a:p>
          <a:p>
            <a:pPr marL="1143000" lvl="3" indent="0">
              <a:buNone/>
            </a:pPr>
            <a:endParaRPr lang="en-US" dirty="0" smtClean="0"/>
          </a:p>
        </p:txBody>
      </p:sp>
      <p:pic>
        <p:nvPicPr>
          <p:cNvPr id="5" name="Picture 3" descr="ncceh_logocolorfinal08 copy.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5086" y="6045200"/>
            <a:ext cx="74136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9"/>
          <p:cNvSpPr txBox="1">
            <a:spLocks/>
          </p:cNvSpPr>
          <p:nvPr/>
        </p:nvSpPr>
        <p:spPr bwMode="auto">
          <a:xfrm>
            <a:off x="2743200" y="6324600"/>
            <a:ext cx="5421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auto" hangingPunct="1">
              <a:spcBef>
                <a:spcPts val="0"/>
              </a:spcBef>
              <a:spcAft>
                <a:spcPts val="0"/>
              </a:spcAft>
            </a:pPr>
            <a:r>
              <a:rPr lang="en-US" sz="1400" dirty="0">
                <a:solidFill>
                  <a:srgbClr val="4B3122"/>
                </a:solidFill>
                <a:latin typeface="Tw Cen MT" pitchFamily="34" charset="0"/>
              </a:rPr>
              <a:t>North Carolina Coalition to End Homelessness</a:t>
            </a:r>
          </a:p>
        </p:txBody>
      </p:sp>
    </p:spTree>
    <p:extLst>
      <p:ext uri="{BB962C8B-B14F-4D97-AF65-F5344CB8AC3E}">
        <p14:creationId xmlns:p14="http://schemas.microsoft.com/office/powerpoint/2010/main" val="198508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90600"/>
            <a:ext cx="7543800" cy="2115312"/>
          </a:xfrm>
        </p:spPr>
        <p:txBody>
          <a:bodyPr>
            <a:normAutofit/>
          </a:bodyPr>
          <a:lstStyle/>
          <a:p>
            <a:pPr algn="ctr"/>
            <a:r>
              <a:rPr lang="en-US" sz="6000" b="1" dirty="0" smtClean="0"/>
              <a:t>SOAR Funding Strategies</a:t>
            </a:r>
            <a:r>
              <a:rPr lang="en-US" sz="6500" dirty="0" smtClean="0"/>
              <a:t/>
            </a:r>
            <a:br>
              <a:rPr lang="en-US" sz="6500" dirty="0" smtClean="0"/>
            </a:br>
            <a:r>
              <a:rPr lang="en-US" sz="1500" dirty="0" smtClean="0"/>
              <a:t/>
            </a:r>
            <a:br>
              <a:rPr lang="en-US" sz="1500" dirty="0" smtClean="0"/>
            </a:br>
            <a:r>
              <a:rPr lang="en-US" sz="3200" dirty="0" smtClean="0"/>
              <a:t>SSI/SSDI Outreach, Access, &amp; Recovery</a:t>
            </a:r>
            <a:br>
              <a:rPr lang="en-US" sz="3200" dirty="0" smtClean="0"/>
            </a:br>
            <a:r>
              <a:rPr lang="en-US" sz="3200" dirty="0" smtClean="0"/>
              <a:t>SAMHSA SOAR Technical Assistance Center</a:t>
            </a:r>
            <a:endParaRPr lang="en-US" sz="3200" dirty="0"/>
          </a:p>
        </p:txBody>
      </p:sp>
      <p:sp>
        <p:nvSpPr>
          <p:cNvPr id="3" name="Subtitle 2"/>
          <p:cNvSpPr>
            <a:spLocks noGrp="1"/>
          </p:cNvSpPr>
          <p:nvPr>
            <p:ph type="subTitle" idx="1"/>
          </p:nvPr>
        </p:nvSpPr>
        <p:spPr>
          <a:xfrm>
            <a:off x="838200" y="3352800"/>
            <a:ext cx="7543800" cy="990600"/>
          </a:xfrm>
        </p:spPr>
        <p:txBody>
          <a:bodyPr>
            <a:noAutofit/>
          </a:bodyPr>
          <a:lstStyle/>
          <a:p>
            <a:pPr algn="ctr">
              <a:lnSpc>
                <a:spcPct val="120000"/>
              </a:lnSpc>
              <a:spcBef>
                <a:spcPts val="0"/>
              </a:spcBef>
              <a:spcAft>
                <a:spcPts val="0"/>
              </a:spcAft>
            </a:pPr>
            <a:r>
              <a:rPr lang="en-US" sz="1500" i="1" cap="none" dirty="0" smtClean="0">
                <a:solidFill>
                  <a:srgbClr val="0070C0"/>
                </a:solidFill>
              </a:rPr>
              <a:t>Sponsored By:</a:t>
            </a:r>
            <a:br>
              <a:rPr lang="en-US" sz="1500" i="1" cap="none" dirty="0" smtClean="0">
                <a:solidFill>
                  <a:srgbClr val="0070C0"/>
                </a:solidFill>
              </a:rPr>
            </a:br>
            <a:r>
              <a:rPr lang="en-US" sz="1500" cap="none" dirty="0" smtClean="0">
                <a:solidFill>
                  <a:srgbClr val="0070C0"/>
                </a:solidFill>
              </a:rPr>
              <a:t>Substance Abuse And Mental Health Services Administration</a:t>
            </a:r>
            <a:br>
              <a:rPr lang="en-US" sz="1500" cap="none" dirty="0" smtClean="0">
                <a:solidFill>
                  <a:srgbClr val="0070C0"/>
                </a:solidFill>
              </a:rPr>
            </a:br>
            <a:r>
              <a:rPr lang="en-US" sz="1500" cap="none" dirty="0" smtClean="0">
                <a:solidFill>
                  <a:srgbClr val="0070C0"/>
                </a:solidFill>
              </a:rPr>
              <a:t>U.S. Department Of Health And Human </a:t>
            </a:r>
            <a:r>
              <a:rPr lang="en-US" sz="1500" cap="none" dirty="0" smtClean="0">
                <a:solidFill>
                  <a:srgbClr val="0070C0"/>
                </a:solidFill>
              </a:rPr>
              <a:t>Services</a:t>
            </a:r>
            <a:endParaRPr lang="en-US" dirty="0"/>
          </a:p>
        </p:txBody>
      </p:sp>
      <p:pic>
        <p:nvPicPr>
          <p:cNvPr id="6" name="Picture 2" descr="H:\SOAR\PowerPoints\Transparent Logos\SAMHSA Logos_b_nobg.png"/>
          <p:cNvPicPr>
            <a:picLocks noChangeAspect="1" noChangeArrowheads="1"/>
          </p:cNvPicPr>
          <p:nvPr/>
        </p:nvPicPr>
        <p:blipFill>
          <a:blip r:embed="rId3" cstate="print"/>
          <a:srcRect/>
          <a:stretch>
            <a:fillRect/>
          </a:stretch>
        </p:blipFill>
        <p:spPr bwMode="auto">
          <a:xfrm>
            <a:off x="8080076" y="6415164"/>
            <a:ext cx="984848" cy="420439"/>
          </a:xfrm>
          <a:prstGeom prst="rect">
            <a:avLst/>
          </a:prstGeom>
          <a:noFill/>
        </p:spPr>
      </p:pic>
      <p:sp>
        <p:nvSpPr>
          <p:cNvPr id="5" name="Subtitle 2"/>
          <p:cNvSpPr txBox="1">
            <a:spLocks/>
          </p:cNvSpPr>
          <p:nvPr/>
        </p:nvSpPr>
        <p:spPr>
          <a:xfrm>
            <a:off x="914400" y="4495800"/>
            <a:ext cx="7543800" cy="12192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fontAlgn="auto">
              <a:lnSpc>
                <a:spcPct val="120000"/>
              </a:lnSpc>
              <a:spcBef>
                <a:spcPts val="0"/>
              </a:spcBef>
              <a:spcAft>
                <a:spcPts val="0"/>
              </a:spcAft>
            </a:pPr>
            <a:endParaRPr lang="en-US" dirty="0"/>
          </a:p>
        </p:txBody>
      </p:sp>
      <p:sp>
        <p:nvSpPr>
          <p:cNvPr id="4" name="Rectangle 3"/>
          <p:cNvSpPr/>
          <p:nvPr/>
        </p:nvSpPr>
        <p:spPr>
          <a:xfrm>
            <a:off x="914400" y="4366861"/>
            <a:ext cx="7391400" cy="1754326"/>
          </a:xfrm>
          <a:prstGeom prst="rect">
            <a:avLst/>
          </a:prstGeom>
        </p:spPr>
        <p:txBody>
          <a:bodyPr wrap="square">
            <a:spAutoFit/>
          </a:bodyPr>
          <a:lstStyle/>
          <a:p>
            <a:pPr algn="ctr"/>
            <a:r>
              <a:rPr lang="en-US" sz="2800" dirty="0">
                <a:latin typeface="+mj-lt"/>
              </a:rPr>
              <a:t>Kristin </a:t>
            </a:r>
            <a:r>
              <a:rPr lang="en-US" sz="2800" dirty="0" smtClean="0">
                <a:latin typeface="+mj-lt"/>
              </a:rPr>
              <a:t>Lupfer</a:t>
            </a:r>
            <a:r>
              <a:rPr lang="en-US" dirty="0">
                <a:latin typeface="+mj-lt"/>
              </a:rPr>
              <a:t/>
            </a:r>
            <a:br>
              <a:rPr lang="en-US" dirty="0">
                <a:latin typeface="+mj-lt"/>
              </a:rPr>
            </a:br>
            <a:r>
              <a:rPr lang="en-US" sz="2000" dirty="0">
                <a:latin typeface="+mj-lt"/>
              </a:rPr>
              <a:t>Project Director</a:t>
            </a:r>
            <a:br>
              <a:rPr lang="en-US" sz="2000" dirty="0">
                <a:latin typeface="+mj-lt"/>
              </a:rPr>
            </a:br>
            <a:r>
              <a:rPr lang="en-US" sz="2000" dirty="0">
                <a:latin typeface="+mj-lt"/>
              </a:rPr>
              <a:t>SAMHSA SOAR TA Center</a:t>
            </a:r>
            <a:br>
              <a:rPr lang="en-US" sz="2000" dirty="0">
                <a:latin typeface="+mj-lt"/>
              </a:rPr>
            </a:br>
            <a:r>
              <a:rPr lang="en-US" sz="2000" dirty="0" smtClean="0">
                <a:latin typeface="+mj-lt"/>
              </a:rPr>
              <a:t>(</a:t>
            </a:r>
            <a:r>
              <a:rPr lang="en-US" sz="2000" dirty="0">
                <a:latin typeface="+mj-lt"/>
              </a:rPr>
              <a:t>518) 439-7415 x5262</a:t>
            </a:r>
          </a:p>
          <a:p>
            <a:pPr algn="ctr"/>
            <a:r>
              <a:rPr lang="en-US" sz="2000" dirty="0">
                <a:latin typeface="+mj-lt"/>
              </a:rPr>
              <a:t>klupfer@prainc.com </a:t>
            </a:r>
          </a:p>
        </p:txBody>
      </p:sp>
    </p:spTree>
    <p:extLst>
      <p:ext uri="{BB962C8B-B14F-4D97-AF65-F5344CB8AC3E}">
        <p14:creationId xmlns:p14="http://schemas.microsoft.com/office/powerpoint/2010/main" val="25870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lstStyle/>
          <a:p>
            <a:r>
              <a:rPr lang="en-US" altLang="en-US" dirty="0" smtClean="0"/>
              <a:t>Contact NCCEH</a:t>
            </a:r>
          </a:p>
        </p:txBody>
      </p:sp>
      <p:sp>
        <p:nvSpPr>
          <p:cNvPr id="4" name="Content Placeholder 3"/>
          <p:cNvSpPr>
            <a:spLocks noGrp="1"/>
          </p:cNvSpPr>
          <p:nvPr>
            <p:ph sz="quarter" idx="1"/>
          </p:nvPr>
        </p:nvSpPr>
        <p:spPr>
          <a:xfrm>
            <a:off x="612775" y="1600200"/>
            <a:ext cx="8153400" cy="4495800"/>
          </a:xfrm>
        </p:spPr>
        <p:txBody>
          <a:bodyPr>
            <a:normAutofit/>
          </a:bodyPr>
          <a:lstStyle/>
          <a:p>
            <a:pPr>
              <a:defRPr/>
            </a:pPr>
            <a:r>
              <a:rPr lang="en-US" dirty="0" smtClean="0"/>
              <a:t>NCCEH webpage: www.ncceh.org</a:t>
            </a:r>
            <a:endParaRPr lang="en-US" dirty="0"/>
          </a:p>
          <a:p>
            <a:pPr lvl="1">
              <a:defRPr/>
            </a:pPr>
            <a:r>
              <a:rPr lang="en-US" dirty="0" smtClean="0"/>
              <a:t>Learn more! Join our mailing list! Become a member! </a:t>
            </a:r>
          </a:p>
        </p:txBody>
      </p:sp>
      <p:pic>
        <p:nvPicPr>
          <p:cNvPr id="28676" name="Picture 5" descr="ncceh_logocolorfinal08 copy.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0" y="6045200"/>
            <a:ext cx="74136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2" descr="http://qrcode.kaywa.com/img.php?s=6&amp;d=http%3A%2F%2Fwww.ncceh.org%2Fmember%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3616" y="29972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3125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Presenter Contact Information</a:t>
            </a:r>
            <a:endParaRPr lang="en-US" sz="4400" dirty="0"/>
          </a:p>
        </p:txBody>
      </p:sp>
      <p:sp>
        <p:nvSpPr>
          <p:cNvPr id="4" name="Content Placeholder 2"/>
          <p:cNvSpPr>
            <a:spLocks noGrp="1"/>
          </p:cNvSpPr>
          <p:nvPr>
            <p:ph idx="1"/>
          </p:nvPr>
        </p:nvSpPr>
        <p:spPr>
          <a:xfrm>
            <a:off x="228600" y="1676400"/>
            <a:ext cx="4114800" cy="2286000"/>
          </a:xfrm>
        </p:spPr>
        <p:txBody>
          <a:bodyPr/>
          <a:lstStyle/>
          <a:p>
            <a:pPr marL="0" indent="0" algn="ctr">
              <a:spcBef>
                <a:spcPts val="0"/>
              </a:spcBef>
              <a:buNone/>
            </a:pPr>
            <a:r>
              <a:rPr lang="en-US" sz="1800" b="1" dirty="0"/>
              <a:t>Peter J. Pike</a:t>
            </a:r>
          </a:p>
          <a:p>
            <a:pPr marL="0" indent="0" algn="ctr">
              <a:spcBef>
                <a:spcPts val="0"/>
              </a:spcBef>
              <a:buNone/>
            </a:pPr>
            <a:r>
              <a:rPr lang="en-US" sz="1800" dirty="0"/>
              <a:t>Colorado Disability Benefits Support Program</a:t>
            </a:r>
          </a:p>
          <a:p>
            <a:pPr marL="0" indent="0" algn="ctr">
              <a:spcBef>
                <a:spcPts val="0"/>
              </a:spcBef>
              <a:buNone/>
            </a:pPr>
            <a:r>
              <a:rPr lang="en-US" sz="1800" dirty="0"/>
              <a:t>3532 Franklin Street, Suite </a:t>
            </a:r>
            <a:r>
              <a:rPr lang="en-US" sz="1800" dirty="0" smtClean="0"/>
              <a:t>S </a:t>
            </a:r>
          </a:p>
          <a:p>
            <a:pPr marL="0" indent="0" algn="ctr">
              <a:spcBef>
                <a:spcPts val="0"/>
              </a:spcBef>
              <a:buNone/>
            </a:pPr>
            <a:r>
              <a:rPr lang="en-US" sz="1800" dirty="0" smtClean="0"/>
              <a:t>Denver</a:t>
            </a:r>
            <a:r>
              <a:rPr lang="en-US" sz="1800" dirty="0"/>
              <a:t>, CO 80205</a:t>
            </a:r>
          </a:p>
          <a:p>
            <a:pPr marL="0" indent="0" algn="ctr">
              <a:spcBef>
                <a:spcPts val="0"/>
              </a:spcBef>
              <a:buNone/>
            </a:pPr>
            <a:r>
              <a:rPr lang="en-US" sz="1800" dirty="0" smtClean="0"/>
              <a:t>(720) 234-5907</a:t>
            </a:r>
            <a:endParaRPr lang="en-US" sz="1800" dirty="0"/>
          </a:p>
          <a:p>
            <a:pPr marL="0" indent="0" algn="ctr">
              <a:spcBef>
                <a:spcPts val="0"/>
              </a:spcBef>
              <a:buNone/>
            </a:pPr>
            <a:r>
              <a:rPr lang="en-US" sz="1800" dirty="0">
                <a:hlinkClick r:id="rId2"/>
              </a:rPr>
              <a:t>Peter.pike@coloradodbs.org</a:t>
            </a:r>
            <a:r>
              <a:rPr lang="en-US" sz="1800" dirty="0"/>
              <a:t> </a:t>
            </a:r>
          </a:p>
          <a:p>
            <a:pPr eaLnBrk="1" hangingPunct="1">
              <a:defRPr/>
            </a:pPr>
            <a:endParaRPr lang="en-US" dirty="0">
              <a:latin typeface="Calibri" pitchFamily="34" charset="0"/>
            </a:endParaRPr>
          </a:p>
        </p:txBody>
      </p:sp>
      <p:sp>
        <p:nvSpPr>
          <p:cNvPr id="6" name="Content Placeholder 2"/>
          <p:cNvSpPr txBox="1">
            <a:spLocks/>
          </p:cNvSpPr>
          <p:nvPr/>
        </p:nvSpPr>
        <p:spPr bwMode="auto">
          <a:xfrm>
            <a:off x="4800600" y="1676400"/>
            <a:ext cx="4114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36600"/>
              </a:buClr>
              <a:buSzPct val="80000"/>
              <a:buChar char="•"/>
              <a:defRPr sz="3200" b="0">
                <a:solidFill>
                  <a:schemeClr val="tx1"/>
                </a:solidFill>
                <a:latin typeface="+mn-lt"/>
                <a:ea typeface="+mn-ea"/>
                <a:cs typeface="+mn-cs"/>
              </a:defRPr>
            </a:lvl1pPr>
            <a:lvl2pPr marL="742950" indent="-285750" algn="l" rtl="0" eaLnBrk="0" fontAlgn="base" hangingPunct="0">
              <a:spcBef>
                <a:spcPct val="10000"/>
              </a:spcBef>
              <a:spcAft>
                <a:spcPct val="0"/>
              </a:spcAft>
              <a:buClr>
                <a:srgbClr val="336600"/>
              </a:buClr>
              <a:buSzPct val="80000"/>
              <a:buChar char="•"/>
              <a:defRPr sz="2800" i="1">
                <a:solidFill>
                  <a:schemeClr val="tx1"/>
                </a:solidFill>
                <a:latin typeface="+mn-lt"/>
              </a:defRPr>
            </a:lvl2pPr>
            <a:lvl3pPr marL="1143000" indent="-228600" algn="l" rtl="0" eaLnBrk="0" fontAlgn="base" hangingPunct="0">
              <a:spcBef>
                <a:spcPct val="10000"/>
              </a:spcBef>
              <a:spcAft>
                <a:spcPct val="0"/>
              </a:spcAft>
              <a:buClr>
                <a:srgbClr val="336600"/>
              </a:buClr>
              <a:buSzPct val="80000"/>
              <a:buChar char="•"/>
              <a:defRPr sz="2400" b="0">
                <a:solidFill>
                  <a:schemeClr val="tx1"/>
                </a:solidFill>
                <a:latin typeface="+mn-lt"/>
              </a:defRPr>
            </a:lvl3pPr>
            <a:lvl4pPr marL="1600200" indent="-228600" algn="l" rtl="0" eaLnBrk="0" fontAlgn="base" hangingPunct="0">
              <a:spcBef>
                <a:spcPct val="10000"/>
              </a:spcBef>
              <a:spcAft>
                <a:spcPct val="0"/>
              </a:spcAft>
              <a:buClr>
                <a:srgbClr val="336600"/>
              </a:buClr>
              <a:buSzPct val="80000"/>
              <a:buChar char="•"/>
              <a:defRPr sz="2000" b="0" i="1">
                <a:solidFill>
                  <a:schemeClr val="tx1"/>
                </a:solidFill>
                <a:latin typeface="+mn-lt"/>
              </a:defRPr>
            </a:lvl4pPr>
            <a:lvl5pPr marL="2057400" indent="-228600" algn="l" rtl="0" eaLnBrk="0" fontAlgn="base" hangingPunct="0">
              <a:spcBef>
                <a:spcPct val="10000"/>
              </a:spcBef>
              <a:spcAft>
                <a:spcPct val="0"/>
              </a:spcAft>
              <a:buClr>
                <a:srgbClr val="336600"/>
              </a:buClr>
              <a:buSzPct val="80000"/>
              <a:buChar char="•"/>
              <a:defRPr sz="2000" b="0">
                <a:solidFill>
                  <a:schemeClr val="tx1"/>
                </a:solidFill>
                <a:latin typeface="+mn-lt"/>
              </a:defRPr>
            </a:lvl5pPr>
            <a:lvl6pPr marL="2514600" indent="-228600" algn="l" rtl="0" fontAlgn="base">
              <a:spcBef>
                <a:spcPct val="10000"/>
              </a:spcBef>
              <a:spcAft>
                <a:spcPct val="0"/>
              </a:spcAft>
              <a:buClr>
                <a:srgbClr val="669900"/>
              </a:buClr>
              <a:buChar char="•"/>
              <a:defRPr sz="2000" b="1">
                <a:solidFill>
                  <a:schemeClr val="tx1"/>
                </a:solidFill>
                <a:latin typeface="+mn-lt"/>
              </a:defRPr>
            </a:lvl6pPr>
            <a:lvl7pPr marL="2971800" indent="-228600" algn="l" rtl="0" fontAlgn="base">
              <a:spcBef>
                <a:spcPct val="10000"/>
              </a:spcBef>
              <a:spcAft>
                <a:spcPct val="0"/>
              </a:spcAft>
              <a:buClr>
                <a:srgbClr val="669900"/>
              </a:buClr>
              <a:buChar char="•"/>
              <a:defRPr sz="2000" b="1">
                <a:solidFill>
                  <a:schemeClr val="tx1"/>
                </a:solidFill>
                <a:latin typeface="+mn-lt"/>
              </a:defRPr>
            </a:lvl7pPr>
            <a:lvl8pPr marL="3429000" indent="-228600" algn="l" rtl="0" fontAlgn="base">
              <a:spcBef>
                <a:spcPct val="10000"/>
              </a:spcBef>
              <a:spcAft>
                <a:spcPct val="0"/>
              </a:spcAft>
              <a:buClr>
                <a:srgbClr val="669900"/>
              </a:buClr>
              <a:buChar char="•"/>
              <a:defRPr sz="2000" b="1">
                <a:solidFill>
                  <a:schemeClr val="tx1"/>
                </a:solidFill>
                <a:latin typeface="+mn-lt"/>
              </a:defRPr>
            </a:lvl8pPr>
            <a:lvl9pPr marL="3886200" indent="-228600" algn="l" rtl="0" fontAlgn="base">
              <a:spcBef>
                <a:spcPct val="10000"/>
              </a:spcBef>
              <a:spcAft>
                <a:spcPct val="0"/>
              </a:spcAft>
              <a:buClr>
                <a:srgbClr val="669900"/>
              </a:buClr>
              <a:buChar char="•"/>
              <a:defRPr sz="2000" b="1">
                <a:solidFill>
                  <a:schemeClr val="tx1"/>
                </a:solidFill>
                <a:latin typeface="+mn-lt"/>
              </a:defRPr>
            </a:lvl9pPr>
          </a:lstStyle>
          <a:p>
            <a:pPr marL="0" indent="0" algn="ctr">
              <a:buFontTx/>
              <a:buNone/>
            </a:pPr>
            <a:r>
              <a:rPr lang="en-US" sz="1800" b="1" dirty="0"/>
              <a:t>Kristin Lupfer, LMSW</a:t>
            </a:r>
            <a:br>
              <a:rPr lang="en-US" sz="1800" b="1" dirty="0"/>
            </a:br>
            <a:r>
              <a:rPr lang="en-US" sz="1800" dirty="0"/>
              <a:t>Project Director</a:t>
            </a:r>
            <a:br>
              <a:rPr lang="en-US" sz="1800" dirty="0"/>
            </a:br>
            <a:r>
              <a:rPr lang="en-US" sz="1800" dirty="0"/>
              <a:t>SAMHSA SOAR TA Center</a:t>
            </a:r>
            <a:br>
              <a:rPr lang="en-US" sz="1800" dirty="0"/>
            </a:br>
            <a:r>
              <a:rPr lang="en-US" sz="1800" dirty="0"/>
              <a:t>Policy Research Associates, Inc.</a:t>
            </a:r>
            <a:br>
              <a:rPr lang="en-US" sz="1800" dirty="0"/>
            </a:br>
            <a:r>
              <a:rPr lang="en-US" sz="1800" dirty="0"/>
              <a:t>Delmar, NY 12054</a:t>
            </a:r>
            <a:br>
              <a:rPr lang="en-US" sz="1800" dirty="0"/>
            </a:br>
            <a:r>
              <a:rPr lang="en-US" sz="1800" dirty="0"/>
              <a:t>(518) 439-7415 </a:t>
            </a:r>
            <a:r>
              <a:rPr lang="en-US" sz="1800" dirty="0" smtClean="0"/>
              <a:t>x5262</a:t>
            </a:r>
          </a:p>
          <a:p>
            <a:pPr marL="0" indent="0" algn="ctr">
              <a:buFontTx/>
              <a:buNone/>
            </a:pPr>
            <a:r>
              <a:rPr lang="en-US" sz="1800" dirty="0" smtClean="0">
                <a:hlinkClick r:id="rId3"/>
              </a:rPr>
              <a:t>klupfer@prainc.com</a:t>
            </a:r>
            <a:r>
              <a:rPr lang="en-US" sz="1800" dirty="0" smtClean="0"/>
              <a:t> </a:t>
            </a:r>
            <a:r>
              <a:rPr lang="en-US" sz="1800" dirty="0"/>
              <a:t/>
            </a:r>
            <a:br>
              <a:rPr lang="en-US" sz="1800" dirty="0"/>
            </a:br>
            <a:r>
              <a:rPr lang="en-US" sz="1800" u="sng" dirty="0">
                <a:hlinkClick r:id="rId4"/>
              </a:rPr>
              <a:t>http://soarworks.prainc.com</a:t>
            </a:r>
            <a:endParaRPr lang="en-US" sz="1800" kern="0" dirty="0">
              <a:latin typeface="Calibri" pitchFamily="34" charset="0"/>
            </a:endParaRPr>
          </a:p>
        </p:txBody>
      </p:sp>
      <p:sp>
        <p:nvSpPr>
          <p:cNvPr id="7" name="Content Placeholder 2"/>
          <p:cNvSpPr txBox="1">
            <a:spLocks/>
          </p:cNvSpPr>
          <p:nvPr/>
        </p:nvSpPr>
        <p:spPr bwMode="auto">
          <a:xfrm>
            <a:off x="2438400" y="4191000"/>
            <a:ext cx="4114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36600"/>
              </a:buClr>
              <a:buSzPct val="80000"/>
              <a:buChar char="•"/>
              <a:defRPr sz="3200" b="0">
                <a:solidFill>
                  <a:schemeClr val="tx1"/>
                </a:solidFill>
                <a:latin typeface="+mn-lt"/>
                <a:ea typeface="+mn-ea"/>
                <a:cs typeface="+mn-cs"/>
              </a:defRPr>
            </a:lvl1pPr>
            <a:lvl2pPr marL="742950" indent="-285750" algn="l" rtl="0" eaLnBrk="0" fontAlgn="base" hangingPunct="0">
              <a:spcBef>
                <a:spcPct val="10000"/>
              </a:spcBef>
              <a:spcAft>
                <a:spcPct val="0"/>
              </a:spcAft>
              <a:buClr>
                <a:srgbClr val="336600"/>
              </a:buClr>
              <a:buSzPct val="80000"/>
              <a:buChar char="•"/>
              <a:defRPr sz="2800" i="1">
                <a:solidFill>
                  <a:schemeClr val="tx1"/>
                </a:solidFill>
                <a:latin typeface="+mn-lt"/>
              </a:defRPr>
            </a:lvl2pPr>
            <a:lvl3pPr marL="1143000" indent="-228600" algn="l" rtl="0" eaLnBrk="0" fontAlgn="base" hangingPunct="0">
              <a:spcBef>
                <a:spcPct val="10000"/>
              </a:spcBef>
              <a:spcAft>
                <a:spcPct val="0"/>
              </a:spcAft>
              <a:buClr>
                <a:srgbClr val="336600"/>
              </a:buClr>
              <a:buSzPct val="80000"/>
              <a:buChar char="•"/>
              <a:defRPr sz="2400" b="0">
                <a:solidFill>
                  <a:schemeClr val="tx1"/>
                </a:solidFill>
                <a:latin typeface="+mn-lt"/>
              </a:defRPr>
            </a:lvl3pPr>
            <a:lvl4pPr marL="1600200" indent="-228600" algn="l" rtl="0" eaLnBrk="0" fontAlgn="base" hangingPunct="0">
              <a:spcBef>
                <a:spcPct val="10000"/>
              </a:spcBef>
              <a:spcAft>
                <a:spcPct val="0"/>
              </a:spcAft>
              <a:buClr>
                <a:srgbClr val="336600"/>
              </a:buClr>
              <a:buSzPct val="80000"/>
              <a:buChar char="•"/>
              <a:defRPr sz="2000" b="0" i="1">
                <a:solidFill>
                  <a:schemeClr val="tx1"/>
                </a:solidFill>
                <a:latin typeface="+mn-lt"/>
              </a:defRPr>
            </a:lvl4pPr>
            <a:lvl5pPr marL="2057400" indent="-228600" algn="l" rtl="0" eaLnBrk="0" fontAlgn="base" hangingPunct="0">
              <a:spcBef>
                <a:spcPct val="10000"/>
              </a:spcBef>
              <a:spcAft>
                <a:spcPct val="0"/>
              </a:spcAft>
              <a:buClr>
                <a:srgbClr val="336600"/>
              </a:buClr>
              <a:buSzPct val="80000"/>
              <a:buChar char="•"/>
              <a:defRPr sz="2000" b="0">
                <a:solidFill>
                  <a:schemeClr val="tx1"/>
                </a:solidFill>
                <a:latin typeface="+mn-lt"/>
              </a:defRPr>
            </a:lvl5pPr>
            <a:lvl6pPr marL="2514600" indent="-228600" algn="l" rtl="0" fontAlgn="base">
              <a:spcBef>
                <a:spcPct val="10000"/>
              </a:spcBef>
              <a:spcAft>
                <a:spcPct val="0"/>
              </a:spcAft>
              <a:buClr>
                <a:srgbClr val="669900"/>
              </a:buClr>
              <a:buChar char="•"/>
              <a:defRPr sz="2000" b="1">
                <a:solidFill>
                  <a:schemeClr val="tx1"/>
                </a:solidFill>
                <a:latin typeface="+mn-lt"/>
              </a:defRPr>
            </a:lvl6pPr>
            <a:lvl7pPr marL="2971800" indent="-228600" algn="l" rtl="0" fontAlgn="base">
              <a:spcBef>
                <a:spcPct val="10000"/>
              </a:spcBef>
              <a:spcAft>
                <a:spcPct val="0"/>
              </a:spcAft>
              <a:buClr>
                <a:srgbClr val="669900"/>
              </a:buClr>
              <a:buChar char="•"/>
              <a:defRPr sz="2000" b="1">
                <a:solidFill>
                  <a:schemeClr val="tx1"/>
                </a:solidFill>
                <a:latin typeface="+mn-lt"/>
              </a:defRPr>
            </a:lvl7pPr>
            <a:lvl8pPr marL="3429000" indent="-228600" algn="l" rtl="0" fontAlgn="base">
              <a:spcBef>
                <a:spcPct val="10000"/>
              </a:spcBef>
              <a:spcAft>
                <a:spcPct val="0"/>
              </a:spcAft>
              <a:buClr>
                <a:srgbClr val="669900"/>
              </a:buClr>
              <a:buChar char="•"/>
              <a:defRPr sz="2000" b="1">
                <a:solidFill>
                  <a:schemeClr val="tx1"/>
                </a:solidFill>
                <a:latin typeface="+mn-lt"/>
              </a:defRPr>
            </a:lvl8pPr>
            <a:lvl9pPr marL="3886200" indent="-228600" algn="l" rtl="0" fontAlgn="base">
              <a:spcBef>
                <a:spcPct val="10000"/>
              </a:spcBef>
              <a:spcAft>
                <a:spcPct val="0"/>
              </a:spcAft>
              <a:buClr>
                <a:srgbClr val="669900"/>
              </a:buClr>
              <a:buChar char="•"/>
              <a:defRPr sz="2000" b="1">
                <a:solidFill>
                  <a:schemeClr val="tx1"/>
                </a:solidFill>
                <a:latin typeface="+mn-lt"/>
              </a:defRPr>
            </a:lvl9pPr>
          </a:lstStyle>
          <a:p>
            <a:pPr marL="0" indent="0" algn="ctr" eaLnBrk="1" hangingPunct="1">
              <a:spcBef>
                <a:spcPts val="0"/>
              </a:spcBef>
              <a:buNone/>
              <a:defRPr/>
            </a:pPr>
            <a:r>
              <a:rPr lang="en-US" sz="1800" b="1" dirty="0">
                <a:solidFill>
                  <a:schemeClr val="tx2"/>
                </a:solidFill>
              </a:rPr>
              <a:t>Emily Carmody, LCSW</a:t>
            </a:r>
            <a:br>
              <a:rPr lang="en-US" sz="1800" b="1" dirty="0">
                <a:solidFill>
                  <a:schemeClr val="tx2"/>
                </a:solidFill>
              </a:rPr>
            </a:br>
            <a:r>
              <a:rPr lang="en-US" sz="1800" dirty="0">
                <a:solidFill>
                  <a:schemeClr val="tx2"/>
                </a:solidFill>
              </a:rPr>
              <a:t>Project Specialist</a:t>
            </a:r>
            <a:br>
              <a:rPr lang="en-US" sz="1800" dirty="0">
                <a:solidFill>
                  <a:schemeClr val="tx2"/>
                </a:solidFill>
              </a:rPr>
            </a:br>
            <a:r>
              <a:rPr lang="en-US" sz="1800" dirty="0" smtClean="0">
                <a:solidFill>
                  <a:schemeClr val="tx2"/>
                </a:solidFill>
              </a:rPr>
              <a:t>North Carolina Coalition to End Homelessness</a:t>
            </a:r>
          </a:p>
          <a:p>
            <a:pPr marL="0" indent="0" algn="ctr" eaLnBrk="1" hangingPunct="1">
              <a:spcBef>
                <a:spcPts val="0"/>
              </a:spcBef>
              <a:buNone/>
              <a:defRPr/>
            </a:pPr>
            <a:r>
              <a:rPr lang="en-US" sz="1800" dirty="0" smtClean="0">
                <a:solidFill>
                  <a:schemeClr val="tx2"/>
                </a:solidFill>
              </a:rPr>
              <a:t>(</a:t>
            </a:r>
            <a:r>
              <a:rPr lang="en-US" sz="1800" dirty="0">
                <a:solidFill>
                  <a:schemeClr val="tx2"/>
                </a:solidFill>
              </a:rPr>
              <a:t>919) 755-4393</a:t>
            </a:r>
            <a:br>
              <a:rPr lang="en-US" sz="1800" dirty="0">
                <a:solidFill>
                  <a:schemeClr val="tx2"/>
                </a:solidFill>
              </a:rPr>
            </a:br>
            <a:r>
              <a:rPr lang="en-US" sz="1800" dirty="0" smtClean="0">
                <a:solidFill>
                  <a:schemeClr val="tx2"/>
                </a:solidFill>
                <a:hlinkClick r:id="rId5"/>
              </a:rPr>
              <a:t>emily@ncceh.org</a:t>
            </a:r>
            <a:r>
              <a:rPr lang="en-US" sz="1800" dirty="0" smtClean="0">
                <a:solidFill>
                  <a:schemeClr val="tx2"/>
                </a:solidFill>
              </a:rPr>
              <a:t> </a:t>
            </a:r>
            <a:endParaRPr lang="en-US" sz="1800" dirty="0">
              <a:solidFill>
                <a:schemeClr val="tx2"/>
              </a:solidFill>
            </a:endParaRPr>
          </a:p>
        </p:txBody>
      </p:sp>
    </p:spTree>
    <p:extLst>
      <p:ext uri="{BB962C8B-B14F-4D97-AF65-F5344CB8AC3E}">
        <p14:creationId xmlns:p14="http://schemas.microsoft.com/office/powerpoint/2010/main" val="36994408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78736"/>
            <a:ext cx="5727781" cy="3331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00492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2">
                    <a:lumMod val="25000"/>
                  </a:schemeClr>
                </a:solidFill>
              </a:rPr>
              <a:t>Funding SOAR </a:t>
            </a:r>
            <a:r>
              <a:rPr lang="en-US" dirty="0" smtClean="0">
                <a:solidFill>
                  <a:schemeClr val="bg2">
                    <a:lumMod val="25000"/>
                  </a:schemeClr>
                </a:solidFill>
              </a:rPr>
              <a:t>Programs</a:t>
            </a:r>
            <a:endParaRPr lang="en-US" dirty="0"/>
          </a:p>
        </p:txBody>
      </p:sp>
      <p:sp>
        <p:nvSpPr>
          <p:cNvPr id="3" name="Content Placeholder 2"/>
          <p:cNvSpPr>
            <a:spLocks noGrp="1"/>
          </p:cNvSpPr>
          <p:nvPr>
            <p:ph idx="1"/>
          </p:nvPr>
        </p:nvSpPr>
        <p:spPr>
          <a:xfrm>
            <a:off x="822960" y="1930767"/>
            <a:ext cx="7543800" cy="4231590"/>
          </a:xfrm>
        </p:spPr>
        <p:txBody>
          <a:bodyPr>
            <a:normAutofit/>
          </a:bodyPr>
          <a:lstStyle/>
          <a:p>
            <a:pPr>
              <a:spcBef>
                <a:spcPts val="0"/>
              </a:spcBef>
            </a:pPr>
            <a:r>
              <a:rPr lang="en-US" sz="3000" dirty="0">
                <a:solidFill>
                  <a:schemeClr val="bg2">
                    <a:lumMod val="25000"/>
                  </a:schemeClr>
                </a:solidFill>
                <a:latin typeface="+mj-lt"/>
              </a:rPr>
              <a:t>There is no dedicated source of federal funding for SOAR programs</a:t>
            </a:r>
          </a:p>
          <a:p>
            <a:r>
              <a:rPr lang="en-US" sz="3000" dirty="0">
                <a:solidFill>
                  <a:schemeClr val="bg2">
                    <a:lumMod val="25000"/>
                  </a:schemeClr>
                </a:solidFill>
                <a:latin typeface="+mj-lt"/>
              </a:rPr>
              <a:t>Yet, all 50 states participate!</a:t>
            </a:r>
          </a:p>
          <a:p>
            <a:pPr marL="457200" lvl="1" indent="-236538">
              <a:spcBef>
                <a:spcPts val="1200"/>
              </a:spcBef>
              <a:spcAft>
                <a:spcPts val="200"/>
              </a:spcAft>
              <a:buFont typeface="Wingdings" panose="05000000000000000000" pitchFamily="2" charset="2"/>
              <a:buChar char="§"/>
            </a:pPr>
            <a:r>
              <a:rPr lang="en-US" sz="2800" dirty="0">
                <a:solidFill>
                  <a:schemeClr val="bg2">
                    <a:lumMod val="25000"/>
                  </a:schemeClr>
                </a:solidFill>
                <a:latin typeface="+mj-lt"/>
              </a:rPr>
              <a:t>Reallocating existing resources</a:t>
            </a:r>
          </a:p>
          <a:p>
            <a:pPr marL="457200" lvl="1" indent="-236538">
              <a:spcBef>
                <a:spcPts val="1200"/>
              </a:spcBef>
              <a:spcAft>
                <a:spcPts val="200"/>
              </a:spcAft>
              <a:buFont typeface="Wingdings" panose="05000000000000000000" pitchFamily="2" charset="2"/>
              <a:buChar char="§"/>
            </a:pPr>
            <a:r>
              <a:rPr lang="en-US" sz="2800" dirty="0">
                <a:solidFill>
                  <a:schemeClr val="bg2">
                    <a:lumMod val="25000"/>
                  </a:schemeClr>
                </a:solidFill>
                <a:latin typeface="+mj-lt"/>
              </a:rPr>
              <a:t>Securing funding through federal and state grants and foundation funding</a:t>
            </a:r>
          </a:p>
          <a:p>
            <a:pPr marL="457200" lvl="1" indent="-236538">
              <a:spcBef>
                <a:spcPts val="1200"/>
              </a:spcBef>
              <a:spcAft>
                <a:spcPts val="200"/>
              </a:spcAft>
              <a:buFont typeface="Wingdings" panose="05000000000000000000" pitchFamily="2" charset="2"/>
              <a:buChar char="§"/>
            </a:pPr>
            <a:r>
              <a:rPr lang="en-US" sz="2800" dirty="0">
                <a:solidFill>
                  <a:schemeClr val="bg2">
                    <a:lumMod val="25000"/>
                  </a:schemeClr>
                </a:solidFill>
                <a:latin typeface="+mj-lt"/>
              </a:rPr>
              <a:t>Establishing collaborations with hospitals and criminal justice settings</a:t>
            </a:r>
          </a:p>
          <a:p>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4722" t="12293" r="4722" b="15483"/>
          <a:stretch/>
        </p:blipFill>
        <p:spPr bwMode="auto">
          <a:xfrm>
            <a:off x="85725" y="220670"/>
            <a:ext cx="1552575" cy="642930"/>
          </a:xfrm>
          <a:prstGeom prst="rect">
            <a:avLst/>
          </a:prstGeom>
          <a:ln>
            <a:noFill/>
          </a:ln>
          <a:extLst>
            <a:ext uri="{53640926-AAD7-44D8-BBD7-CCE9431645EC}">
              <a14:shadowObscured xmlns:a14="http://schemas.microsoft.com/office/drawing/2010/main"/>
            </a:ext>
          </a:extLst>
        </p:spPr>
      </p:pic>
      <p:pic>
        <p:nvPicPr>
          <p:cNvPr id="5" name="Picture 2" descr="H:\SOAR\PowerPoints\Transparent Logos\SAMHSA Logos_b_nobg.png"/>
          <p:cNvPicPr>
            <a:picLocks noChangeAspect="1" noChangeArrowheads="1"/>
          </p:cNvPicPr>
          <p:nvPr/>
        </p:nvPicPr>
        <p:blipFill>
          <a:blip r:embed="rId4" cstate="print"/>
          <a:srcRect/>
          <a:stretch>
            <a:fillRect/>
          </a:stretch>
        </p:blipFill>
        <p:spPr bwMode="auto">
          <a:xfrm>
            <a:off x="8080076" y="6415164"/>
            <a:ext cx="984848" cy="420439"/>
          </a:xfrm>
          <a:prstGeom prst="rect">
            <a:avLst/>
          </a:prstGeom>
          <a:noFill/>
        </p:spPr>
      </p:pic>
    </p:spTree>
    <p:extLst>
      <p:ext uri="{BB962C8B-B14F-4D97-AF65-F5344CB8AC3E}">
        <p14:creationId xmlns:p14="http://schemas.microsoft.com/office/powerpoint/2010/main" val="1770229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2">
                    <a:lumMod val="25000"/>
                  </a:schemeClr>
                </a:solidFill>
              </a:rPr>
              <a:t>Create a Funding Framework</a:t>
            </a:r>
            <a:endParaRPr lang="en-US" dirty="0"/>
          </a:p>
        </p:txBody>
      </p:sp>
      <p:sp>
        <p:nvSpPr>
          <p:cNvPr id="3" name="Content Placeholder 2"/>
          <p:cNvSpPr>
            <a:spLocks noGrp="1"/>
          </p:cNvSpPr>
          <p:nvPr>
            <p:ph idx="1"/>
          </p:nvPr>
        </p:nvSpPr>
        <p:spPr>
          <a:xfrm>
            <a:off x="822960" y="1935411"/>
            <a:ext cx="7543800" cy="4330918"/>
          </a:xfrm>
        </p:spPr>
        <p:txBody>
          <a:bodyPr>
            <a:normAutofit fontScale="92500" lnSpcReduction="20000"/>
          </a:bodyPr>
          <a:lstStyle/>
          <a:p>
            <a:pPr marL="228600" indent="-228600">
              <a:lnSpc>
                <a:spcPct val="95000"/>
              </a:lnSpc>
              <a:spcAft>
                <a:spcPct val="20000"/>
              </a:spcAft>
              <a:buFont typeface="Wingdings" panose="05000000000000000000" pitchFamily="2" charset="2"/>
              <a:buChar char="§"/>
            </a:pPr>
            <a:r>
              <a:rPr lang="en-US" sz="3200" dirty="0" smtClean="0">
                <a:solidFill>
                  <a:schemeClr val="bg2">
                    <a:lumMod val="25000"/>
                  </a:schemeClr>
                </a:solidFill>
                <a:latin typeface="+mj-lt"/>
              </a:rPr>
              <a:t>Know </a:t>
            </a:r>
            <a:r>
              <a:rPr lang="en-US" sz="3200" dirty="0">
                <a:solidFill>
                  <a:schemeClr val="bg2">
                    <a:lumMod val="25000"/>
                  </a:schemeClr>
                </a:solidFill>
                <a:latin typeface="+mj-lt"/>
              </a:rPr>
              <a:t>your “ask”</a:t>
            </a:r>
          </a:p>
          <a:p>
            <a:pPr marL="228600" indent="-228600">
              <a:lnSpc>
                <a:spcPct val="95000"/>
              </a:lnSpc>
              <a:spcAft>
                <a:spcPct val="20000"/>
              </a:spcAft>
              <a:buFont typeface="Wingdings" panose="05000000000000000000" pitchFamily="2" charset="2"/>
              <a:buChar char="§"/>
            </a:pPr>
            <a:r>
              <a:rPr lang="en-US" sz="3200" dirty="0" smtClean="0">
                <a:solidFill>
                  <a:schemeClr val="bg2">
                    <a:lumMod val="25000"/>
                  </a:schemeClr>
                </a:solidFill>
                <a:latin typeface="+mj-lt"/>
              </a:rPr>
              <a:t>Explore </a:t>
            </a:r>
            <a:r>
              <a:rPr lang="en-US" sz="3200" dirty="0">
                <a:solidFill>
                  <a:schemeClr val="bg2">
                    <a:lumMod val="25000"/>
                  </a:schemeClr>
                </a:solidFill>
                <a:latin typeface="+mj-lt"/>
              </a:rPr>
              <a:t>potential resources</a:t>
            </a:r>
          </a:p>
          <a:p>
            <a:pPr marL="228600" indent="-228600">
              <a:lnSpc>
                <a:spcPct val="95000"/>
              </a:lnSpc>
              <a:spcAft>
                <a:spcPct val="20000"/>
              </a:spcAft>
              <a:buFont typeface="Wingdings" panose="05000000000000000000" pitchFamily="2" charset="2"/>
              <a:buChar char="§"/>
            </a:pPr>
            <a:r>
              <a:rPr lang="en-US" sz="3200" dirty="0" smtClean="0">
                <a:solidFill>
                  <a:schemeClr val="bg2">
                    <a:lumMod val="25000"/>
                  </a:schemeClr>
                </a:solidFill>
                <a:latin typeface="+mj-lt"/>
              </a:rPr>
              <a:t>Create </a:t>
            </a:r>
            <a:r>
              <a:rPr lang="en-US" sz="3200" dirty="0">
                <a:solidFill>
                  <a:schemeClr val="bg2">
                    <a:lumMod val="25000"/>
                  </a:schemeClr>
                </a:solidFill>
                <a:latin typeface="+mj-lt"/>
              </a:rPr>
              <a:t>a funding action plan</a:t>
            </a:r>
          </a:p>
          <a:p>
            <a:pPr marL="685800" lvl="1" indent="-203200">
              <a:lnSpc>
                <a:spcPct val="95000"/>
              </a:lnSpc>
              <a:spcAft>
                <a:spcPct val="20000"/>
              </a:spcAft>
              <a:buFont typeface="Wingdings" panose="05000000000000000000" pitchFamily="2" charset="2"/>
              <a:buChar char="§"/>
            </a:pPr>
            <a:r>
              <a:rPr lang="en-US" sz="3000" dirty="0">
                <a:solidFill>
                  <a:schemeClr val="bg2">
                    <a:lumMod val="25000"/>
                  </a:schemeClr>
                </a:solidFill>
                <a:latin typeface="+mj-lt"/>
              </a:rPr>
              <a:t>Who, what, when, how</a:t>
            </a:r>
          </a:p>
          <a:p>
            <a:pPr marL="685800" lvl="1" indent="-203200">
              <a:lnSpc>
                <a:spcPct val="95000"/>
              </a:lnSpc>
              <a:spcAft>
                <a:spcPct val="20000"/>
              </a:spcAft>
              <a:buFont typeface="Wingdings" panose="05000000000000000000" pitchFamily="2" charset="2"/>
              <a:buChar char="§"/>
            </a:pPr>
            <a:r>
              <a:rPr lang="en-US" sz="3000" dirty="0">
                <a:solidFill>
                  <a:schemeClr val="bg2">
                    <a:lumMod val="25000"/>
                  </a:schemeClr>
                </a:solidFill>
                <a:latin typeface="+mj-lt"/>
              </a:rPr>
              <a:t>Record and revisit responses</a:t>
            </a:r>
          </a:p>
          <a:p>
            <a:pPr marL="228600" indent="-228600">
              <a:lnSpc>
                <a:spcPct val="95000"/>
              </a:lnSpc>
              <a:spcAft>
                <a:spcPct val="20000"/>
              </a:spcAft>
              <a:buFont typeface="Wingdings" panose="05000000000000000000" pitchFamily="2" charset="2"/>
              <a:buChar char="§"/>
            </a:pPr>
            <a:r>
              <a:rPr lang="en-US" sz="3200" dirty="0" smtClean="0">
                <a:solidFill>
                  <a:schemeClr val="bg2">
                    <a:lumMod val="25000"/>
                  </a:schemeClr>
                </a:solidFill>
                <a:latin typeface="+mj-lt"/>
              </a:rPr>
              <a:t>Market </a:t>
            </a:r>
            <a:r>
              <a:rPr lang="en-US" sz="3200" dirty="0">
                <a:solidFill>
                  <a:schemeClr val="bg2">
                    <a:lumMod val="25000"/>
                  </a:schemeClr>
                </a:solidFill>
                <a:latin typeface="+mj-lt"/>
              </a:rPr>
              <a:t>your program</a:t>
            </a:r>
          </a:p>
          <a:p>
            <a:pPr marL="685800" lvl="1" indent="-236538">
              <a:lnSpc>
                <a:spcPct val="95000"/>
              </a:lnSpc>
              <a:spcAft>
                <a:spcPct val="20000"/>
              </a:spcAft>
              <a:buFont typeface="Wingdings" panose="05000000000000000000" pitchFamily="2" charset="2"/>
              <a:buChar char="§"/>
            </a:pPr>
            <a:r>
              <a:rPr lang="en-US" sz="3000" dirty="0">
                <a:solidFill>
                  <a:schemeClr val="bg2">
                    <a:lumMod val="25000"/>
                  </a:schemeClr>
                </a:solidFill>
                <a:latin typeface="+mj-lt"/>
              </a:rPr>
              <a:t>Develop an elevator pitch</a:t>
            </a:r>
          </a:p>
          <a:p>
            <a:pPr marL="685800" lvl="1" indent="-236538">
              <a:lnSpc>
                <a:spcPct val="95000"/>
              </a:lnSpc>
              <a:spcAft>
                <a:spcPct val="20000"/>
              </a:spcAft>
              <a:buFont typeface="Wingdings" panose="05000000000000000000" pitchFamily="2" charset="2"/>
              <a:buChar char="§"/>
            </a:pPr>
            <a:r>
              <a:rPr lang="en-US" sz="3000" dirty="0">
                <a:solidFill>
                  <a:schemeClr val="bg2">
                    <a:lumMod val="25000"/>
                  </a:schemeClr>
                </a:solidFill>
                <a:latin typeface="+mj-lt"/>
              </a:rPr>
              <a:t>Show value for money</a:t>
            </a:r>
          </a:p>
          <a:p>
            <a:pPr>
              <a:buFont typeface="Wingdings" panose="05000000000000000000" pitchFamily="2" charset="2"/>
              <a:buChar char="§"/>
            </a:pPr>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4722" t="12293" r="4722" b="15483"/>
          <a:stretch/>
        </p:blipFill>
        <p:spPr bwMode="auto">
          <a:xfrm>
            <a:off x="85725" y="220670"/>
            <a:ext cx="1552575" cy="642930"/>
          </a:xfrm>
          <a:prstGeom prst="rect">
            <a:avLst/>
          </a:prstGeom>
          <a:ln>
            <a:noFill/>
          </a:ln>
          <a:extLst>
            <a:ext uri="{53640926-AAD7-44D8-BBD7-CCE9431645EC}">
              <a14:shadowObscured xmlns:a14="http://schemas.microsoft.com/office/drawing/2010/main"/>
            </a:ext>
          </a:extLst>
        </p:spPr>
      </p:pic>
      <p:pic>
        <p:nvPicPr>
          <p:cNvPr id="5" name="Picture 2" descr="H:\SOAR\PowerPoints\Transparent Logos\SAMHSA Logos_b_nobg.png"/>
          <p:cNvPicPr>
            <a:picLocks noChangeAspect="1" noChangeArrowheads="1"/>
          </p:cNvPicPr>
          <p:nvPr/>
        </p:nvPicPr>
        <p:blipFill>
          <a:blip r:embed="rId4" cstate="print"/>
          <a:srcRect/>
          <a:stretch>
            <a:fillRect/>
          </a:stretch>
        </p:blipFill>
        <p:spPr bwMode="auto">
          <a:xfrm>
            <a:off x="8080076" y="6415164"/>
            <a:ext cx="984848" cy="420439"/>
          </a:xfrm>
          <a:prstGeom prst="rect">
            <a:avLst/>
          </a:prstGeom>
          <a:noFill/>
        </p:spPr>
      </p:pic>
    </p:spTree>
    <p:extLst>
      <p:ext uri="{BB962C8B-B14F-4D97-AF65-F5344CB8AC3E}">
        <p14:creationId xmlns:p14="http://schemas.microsoft.com/office/powerpoint/2010/main" val="3838886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2">
                    <a:lumMod val="25000"/>
                  </a:schemeClr>
                </a:solidFill>
              </a:rPr>
              <a:t>Federal Funding: SAMHSA</a:t>
            </a:r>
            <a:endParaRPr lang="en-US" dirty="0"/>
          </a:p>
        </p:txBody>
      </p:sp>
      <p:sp>
        <p:nvSpPr>
          <p:cNvPr id="3" name="Content Placeholder 2"/>
          <p:cNvSpPr>
            <a:spLocks noGrp="1"/>
          </p:cNvSpPr>
          <p:nvPr>
            <p:ph idx="1"/>
          </p:nvPr>
        </p:nvSpPr>
        <p:spPr>
          <a:xfrm>
            <a:off x="822960" y="1905000"/>
            <a:ext cx="7543800" cy="4179994"/>
          </a:xfrm>
        </p:spPr>
        <p:txBody>
          <a:bodyPr>
            <a:normAutofit lnSpcReduction="10000"/>
          </a:bodyPr>
          <a:lstStyle/>
          <a:p>
            <a:pPr marL="0" indent="0">
              <a:spcAft>
                <a:spcPts val="600"/>
              </a:spcAft>
              <a:buNone/>
            </a:pPr>
            <a:r>
              <a:rPr lang="en-US" sz="3000" dirty="0">
                <a:solidFill>
                  <a:schemeClr val="bg2">
                    <a:lumMod val="25000"/>
                  </a:schemeClr>
                </a:solidFill>
                <a:latin typeface="+mj-lt"/>
              </a:rPr>
              <a:t>Projects for Assistance in Transition from Homelessness (PATH) </a:t>
            </a:r>
          </a:p>
          <a:p>
            <a:pPr marL="457200" lvl="1" indent="-236538">
              <a:spcBef>
                <a:spcPts val="1200"/>
              </a:spcBef>
              <a:spcAft>
                <a:spcPts val="600"/>
              </a:spcAft>
              <a:buFont typeface="Wingdings" panose="05000000000000000000" pitchFamily="2" charset="2"/>
              <a:buChar char="§"/>
            </a:pPr>
            <a:r>
              <a:rPr lang="en-US" sz="2800" dirty="0">
                <a:solidFill>
                  <a:schemeClr val="bg2">
                    <a:lumMod val="25000"/>
                  </a:schemeClr>
                </a:solidFill>
                <a:latin typeface="+mj-lt"/>
              </a:rPr>
              <a:t>Similar components: </a:t>
            </a:r>
            <a:r>
              <a:rPr lang="en-US" sz="2800" dirty="0" smtClean="0">
                <a:solidFill>
                  <a:schemeClr val="bg2">
                    <a:lumMod val="25000"/>
                  </a:schemeClr>
                </a:solidFill>
                <a:latin typeface="+mj-lt"/>
              </a:rPr>
              <a:t>outreach</a:t>
            </a:r>
            <a:r>
              <a:rPr lang="en-US" sz="2800" dirty="0">
                <a:solidFill>
                  <a:schemeClr val="bg2">
                    <a:lumMod val="25000"/>
                  </a:schemeClr>
                </a:solidFill>
                <a:latin typeface="+mj-lt"/>
              </a:rPr>
              <a:t>, engagement, assessment, documentation, recovery</a:t>
            </a:r>
          </a:p>
          <a:p>
            <a:pPr marL="457200" lvl="1" indent="-236538">
              <a:spcBef>
                <a:spcPts val="1200"/>
              </a:spcBef>
              <a:spcAft>
                <a:spcPts val="600"/>
              </a:spcAft>
              <a:buFont typeface="Wingdings" panose="05000000000000000000" pitchFamily="2" charset="2"/>
              <a:buChar char="§"/>
            </a:pPr>
            <a:r>
              <a:rPr lang="en-US" sz="2800" dirty="0">
                <a:solidFill>
                  <a:schemeClr val="bg2">
                    <a:lumMod val="25000"/>
                  </a:schemeClr>
                </a:solidFill>
                <a:latin typeface="+mj-lt"/>
              </a:rPr>
              <a:t>PATH funds support dedicated SOAR benefits specialists, SOAR training, and statewide leadership and coordination in many states</a:t>
            </a:r>
          </a:p>
          <a:p>
            <a:pPr marL="457200" lvl="1" indent="-236538">
              <a:spcBef>
                <a:spcPts val="1200"/>
              </a:spcBef>
              <a:spcAft>
                <a:spcPts val="600"/>
              </a:spcAft>
              <a:buFont typeface="Wingdings" panose="05000000000000000000" pitchFamily="2" charset="2"/>
              <a:buChar char="§"/>
            </a:pPr>
            <a:r>
              <a:rPr lang="en-US" sz="2800" dirty="0">
                <a:solidFill>
                  <a:schemeClr val="bg2">
                    <a:lumMod val="25000"/>
                  </a:schemeClr>
                </a:solidFill>
                <a:latin typeface="+mj-lt"/>
              </a:rPr>
              <a:t>Encourage your State PATH Contact to include SOAR activity in PATH contracts</a:t>
            </a:r>
          </a:p>
          <a:p>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4722" t="12293" r="4722" b="15483"/>
          <a:stretch/>
        </p:blipFill>
        <p:spPr bwMode="auto">
          <a:xfrm>
            <a:off x="85725" y="220670"/>
            <a:ext cx="1552575" cy="642930"/>
          </a:xfrm>
          <a:prstGeom prst="rect">
            <a:avLst/>
          </a:prstGeom>
          <a:ln>
            <a:noFill/>
          </a:ln>
          <a:extLst>
            <a:ext uri="{53640926-AAD7-44D8-BBD7-CCE9431645EC}">
              <a14:shadowObscured xmlns:a14="http://schemas.microsoft.com/office/drawing/2010/main"/>
            </a:ext>
          </a:extLst>
        </p:spPr>
      </p:pic>
      <p:pic>
        <p:nvPicPr>
          <p:cNvPr id="5" name="Picture 2" descr="H:\SOAR\PowerPoints\Transparent Logos\SAMHSA Logos_b_nobg.png"/>
          <p:cNvPicPr>
            <a:picLocks noChangeAspect="1" noChangeArrowheads="1"/>
          </p:cNvPicPr>
          <p:nvPr/>
        </p:nvPicPr>
        <p:blipFill>
          <a:blip r:embed="rId4" cstate="print"/>
          <a:srcRect/>
          <a:stretch>
            <a:fillRect/>
          </a:stretch>
        </p:blipFill>
        <p:spPr bwMode="auto">
          <a:xfrm>
            <a:off x="8080076" y="6415164"/>
            <a:ext cx="984848" cy="420439"/>
          </a:xfrm>
          <a:prstGeom prst="rect">
            <a:avLst/>
          </a:prstGeom>
          <a:noFill/>
        </p:spPr>
      </p:pic>
    </p:spTree>
    <p:extLst>
      <p:ext uri="{BB962C8B-B14F-4D97-AF65-F5344CB8AC3E}">
        <p14:creationId xmlns:p14="http://schemas.microsoft.com/office/powerpoint/2010/main" val="1971007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Federal Funding: SAMHSA</a:t>
            </a:r>
            <a:endParaRPr lang="en-US" dirty="0"/>
          </a:p>
        </p:txBody>
      </p:sp>
      <p:sp>
        <p:nvSpPr>
          <p:cNvPr id="3" name="Content Placeholder 2"/>
          <p:cNvSpPr>
            <a:spLocks noGrp="1"/>
          </p:cNvSpPr>
          <p:nvPr>
            <p:ph idx="1"/>
          </p:nvPr>
        </p:nvSpPr>
        <p:spPr>
          <a:xfrm>
            <a:off x="822960" y="1912969"/>
            <a:ext cx="7543800" cy="4023360"/>
          </a:xfrm>
        </p:spPr>
        <p:txBody>
          <a:bodyPr/>
          <a:lstStyle/>
          <a:p>
            <a:pPr marL="228600" indent="-228600">
              <a:spcBef>
                <a:spcPts val="2400"/>
              </a:spcBef>
              <a:buFont typeface="Wingdings" panose="05000000000000000000" pitchFamily="2" charset="2"/>
              <a:buChar char="§"/>
            </a:pPr>
            <a:r>
              <a:rPr lang="en-US" sz="3000" dirty="0">
                <a:latin typeface="+mj-lt"/>
              </a:rPr>
              <a:t>Community Mental Health Services Block Grant (MHBG)</a:t>
            </a:r>
          </a:p>
          <a:p>
            <a:pPr marL="228600" indent="-228600">
              <a:spcBef>
                <a:spcPts val="2400"/>
              </a:spcBef>
              <a:buFont typeface="Wingdings" panose="05000000000000000000" pitchFamily="2" charset="2"/>
              <a:buChar char="§"/>
            </a:pPr>
            <a:r>
              <a:rPr lang="en-US" sz="3000" dirty="0">
                <a:latin typeface="+mj-lt"/>
              </a:rPr>
              <a:t>Cooperative Agreements to Benefit Homeless Individuals (CABHI) </a:t>
            </a:r>
          </a:p>
          <a:p>
            <a:pPr marL="228600" indent="-228600">
              <a:spcBef>
                <a:spcPts val="2400"/>
              </a:spcBef>
              <a:buFont typeface="Wingdings" panose="05000000000000000000" pitchFamily="2" charset="2"/>
              <a:buChar char="§"/>
            </a:pPr>
            <a:r>
              <a:rPr lang="en-US" sz="3000" dirty="0">
                <a:latin typeface="+mj-lt"/>
              </a:rPr>
              <a:t>Olmstead</a:t>
            </a:r>
          </a:p>
          <a:p>
            <a:pPr marL="228600" indent="-228600">
              <a:spcBef>
                <a:spcPts val="2400"/>
              </a:spcBef>
              <a:buFont typeface="Wingdings" panose="05000000000000000000" pitchFamily="2" charset="2"/>
              <a:buChar char="§"/>
            </a:pPr>
            <a:r>
              <a:rPr lang="en-US" sz="3000" dirty="0">
                <a:latin typeface="+mj-lt"/>
              </a:rPr>
              <a:t>Adult Treatment Drug Courts</a:t>
            </a:r>
          </a:p>
          <a:p>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4722" t="12293" r="4722" b="15483"/>
          <a:stretch/>
        </p:blipFill>
        <p:spPr bwMode="auto">
          <a:xfrm>
            <a:off x="85725" y="220670"/>
            <a:ext cx="1552575" cy="6429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4900917"/>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SAMHSA_PPT_Template_508 (2)">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CCEH Presentation">
  <a:themeElements>
    <a:clrScheme name="NCCEH">
      <a:dk1>
        <a:sysClr val="windowText" lastClr="000000"/>
      </a:dk1>
      <a:lt1>
        <a:sysClr val="window" lastClr="FFFFFF"/>
      </a:lt1>
      <a:dk2>
        <a:srgbClr val="4B3122"/>
      </a:dk2>
      <a:lt2>
        <a:srgbClr val="EBDDC3"/>
      </a:lt2>
      <a:accent1>
        <a:srgbClr val="4A8B94"/>
      </a:accent1>
      <a:accent2>
        <a:srgbClr val="AB793E"/>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9CC26709-368C-4D72-9060-94E5B3FF3CD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598670C2FF4D479C1A4A4B3004D019" ma:contentTypeVersion="0" ma:contentTypeDescription="Create a new document." ma:contentTypeScope="" ma:versionID="4d04951f3b0198b8d42aad0ae648375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7EDA1BF-8088-48F6-A784-8BE4266FE5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0BBBB82-F3F3-4039-A37C-9AE926BBBBEA}">
  <ds:schemaRefs>
    <ds:schemaRef ds:uri="http://schemas.microsoft.com/sharepoint/v3/contenttype/forms"/>
  </ds:schemaRefs>
</ds:datastoreItem>
</file>

<file path=customXml/itemProps3.xml><?xml version="1.0" encoding="utf-8"?>
<ds:datastoreItem xmlns:ds="http://schemas.openxmlformats.org/officeDocument/2006/customXml" ds:itemID="{9F1432D2-2558-4019-B0B2-D3CA40055188}">
  <ds:schemaRefs>
    <ds:schemaRef ds:uri="http://www.w3.org/XML/1998/namespace"/>
    <ds:schemaRef ds:uri="http://schemas.microsoft.com/office/2006/documentManagement/types"/>
    <ds:schemaRef ds:uri="http://purl.org/dc/terms/"/>
    <ds:schemaRef ds:uri="http://purl.org/dc/elements/1.1/"/>
    <ds:schemaRef ds:uri="http://schemas.microsoft.com/office/2006/metadata/properti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SAMHSA_PPT_Template_508 (2)</Template>
  <TotalTime>876</TotalTime>
  <Words>2582</Words>
  <Application>Microsoft Office PowerPoint</Application>
  <PresentationFormat>On-screen Show (4:3)</PresentationFormat>
  <Paragraphs>379</Paragraphs>
  <Slides>53</Slides>
  <Notes>25</Notes>
  <HiddenSlides>0</HiddenSlides>
  <MMClips>0</MMClips>
  <ScaleCrop>false</ScaleCrop>
  <HeadingPairs>
    <vt:vector size="4" baseType="variant">
      <vt:variant>
        <vt:lpstr>Theme</vt:lpstr>
      </vt:variant>
      <vt:variant>
        <vt:i4>4</vt:i4>
      </vt:variant>
      <vt:variant>
        <vt:lpstr>Slide Titles</vt:lpstr>
      </vt:variant>
      <vt:variant>
        <vt:i4>53</vt:i4>
      </vt:variant>
    </vt:vector>
  </HeadingPairs>
  <TitlesOfParts>
    <vt:vector size="57" baseType="lpstr">
      <vt:lpstr>SAMHSA_PPT_Template_508 (2)</vt:lpstr>
      <vt:lpstr>Default Design</vt:lpstr>
      <vt:lpstr>NCCEH Presentation</vt:lpstr>
      <vt:lpstr>Retrospect</vt:lpstr>
      <vt:lpstr>PowerPoint Presentation</vt:lpstr>
      <vt:lpstr>Innovative Strategies to Fund SOAR Programs</vt:lpstr>
      <vt:lpstr>Presenters</vt:lpstr>
      <vt:lpstr>PowerPoint Presentation</vt:lpstr>
      <vt:lpstr>SOAR Funding Strategies  SSI/SSDI Outreach, Access, &amp; Recovery SAMHSA SOAR Technical Assistance Center</vt:lpstr>
      <vt:lpstr>Funding SOAR Programs</vt:lpstr>
      <vt:lpstr>Create a Funding Framework</vt:lpstr>
      <vt:lpstr>Federal Funding: SAMHSA</vt:lpstr>
      <vt:lpstr>Federal Funding: SAMHSA</vt:lpstr>
      <vt:lpstr>Federal Funding: HUD</vt:lpstr>
      <vt:lpstr>Federal Funding: VA/SSVF </vt:lpstr>
      <vt:lpstr>Federal Funding: AmeriCorps</vt:lpstr>
      <vt:lpstr>Federal Funding: AmeriCorps VISTA</vt:lpstr>
      <vt:lpstr>Medicaid and State Health Programs</vt:lpstr>
      <vt:lpstr>State or County General Assistance (GA) </vt:lpstr>
      <vt:lpstr>State or County Temporary  Assistance for Needy Families (TANF) </vt:lpstr>
      <vt:lpstr>State/Local Plans to End Homelessness</vt:lpstr>
      <vt:lpstr>Foundation &amp; Other Private Funding</vt:lpstr>
      <vt:lpstr>Hospital Collaborations</vt:lpstr>
      <vt:lpstr>Criminal Justice System Collaborations</vt:lpstr>
      <vt:lpstr>Other Partnerships</vt:lpstr>
      <vt:lpstr>Growing &amp; Sustaining SOAR</vt:lpstr>
      <vt:lpstr>    https://soarworks.prainc.com</vt:lpstr>
      <vt:lpstr>For More Information on SOAR</vt:lpstr>
      <vt:lpstr>Colorado Disability Benefits Support Program</vt:lpstr>
      <vt:lpstr>Colorado DBS</vt:lpstr>
      <vt:lpstr>Colorado DBS Mission</vt:lpstr>
      <vt:lpstr>Funding $trategies</vt:lpstr>
      <vt:lpstr>Funding $trategies</vt:lpstr>
      <vt:lpstr>Funding $trategies</vt:lpstr>
      <vt:lpstr>Funding $trategies</vt:lpstr>
      <vt:lpstr>North Carolina SOAR:  Funding for SOAR positions</vt:lpstr>
      <vt:lpstr>Overview of SOAR in North Carolina</vt:lpstr>
      <vt:lpstr>History of SOAR in North Carolina</vt:lpstr>
      <vt:lpstr>SOAR Caseworkers and Communities</vt:lpstr>
      <vt:lpstr>North Carolina Outcomes</vt:lpstr>
      <vt:lpstr>SOAR State Lead Position</vt:lpstr>
      <vt:lpstr>SOAR State Lead </vt:lpstr>
      <vt:lpstr>SOAR State Lead </vt:lpstr>
      <vt:lpstr>SOAR State Lead</vt:lpstr>
      <vt:lpstr>Dedicated SOAR Caseworkers</vt:lpstr>
      <vt:lpstr>Dedicated SOAR Caseworker Positions</vt:lpstr>
      <vt:lpstr>Dedicated SOAR Caseworker Positions</vt:lpstr>
      <vt:lpstr>Dedicated SOAR Caseworker Positions</vt:lpstr>
      <vt:lpstr>Dedicated SOAR Caseworker Positions</vt:lpstr>
      <vt:lpstr>Dedicated SOAR Caseworker Positions</vt:lpstr>
      <vt:lpstr>Dedicated SOAR Caseworker Positions</vt:lpstr>
      <vt:lpstr>Dedicated SOAR Caseworker Positions</vt:lpstr>
      <vt:lpstr>Dedicated SOAR Caseworker Positions</vt:lpstr>
      <vt:lpstr>Contact NCCEH</vt:lpstr>
      <vt:lpstr>Presenter Contact Information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Martin</dc:creator>
  <cp:lastModifiedBy>Adam Kirkman</cp:lastModifiedBy>
  <cp:revision>114</cp:revision>
  <dcterms:created xsi:type="dcterms:W3CDTF">2013-01-08T18:14:26Z</dcterms:created>
  <dcterms:modified xsi:type="dcterms:W3CDTF">2015-01-30T21:20:02Z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0x0101006B598670C2FF4D479C1A4A4B3004D019</vt:lpwstr>
  </property>
</Properties>
</file>